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7" r:id="rId2"/>
    <p:sldId id="432" r:id="rId3"/>
    <p:sldId id="470" r:id="rId4"/>
    <p:sldId id="469" r:id="rId5"/>
    <p:sldId id="391" r:id="rId6"/>
    <p:sldId id="435" r:id="rId7"/>
    <p:sldId id="439" r:id="rId8"/>
    <p:sldId id="441" r:id="rId9"/>
    <p:sldId id="440" r:id="rId10"/>
    <p:sldId id="442" r:id="rId11"/>
    <p:sldId id="436" r:id="rId12"/>
    <p:sldId id="443" r:id="rId13"/>
    <p:sldId id="472" r:id="rId14"/>
    <p:sldId id="478" r:id="rId15"/>
    <p:sldId id="477" r:id="rId16"/>
    <p:sldId id="451" r:id="rId17"/>
    <p:sldId id="456" r:id="rId18"/>
    <p:sldId id="471" r:id="rId19"/>
    <p:sldId id="452" r:id="rId20"/>
    <p:sldId id="454" r:id="rId21"/>
    <p:sldId id="446" r:id="rId22"/>
    <p:sldId id="447" r:id="rId23"/>
    <p:sldId id="448" r:id="rId24"/>
    <p:sldId id="455" r:id="rId25"/>
    <p:sldId id="449" r:id="rId26"/>
    <p:sldId id="453" r:id="rId27"/>
    <p:sldId id="370" r:id="rId28"/>
    <p:sldId id="458" r:id="rId29"/>
    <p:sldId id="450" r:id="rId30"/>
    <p:sldId id="473" r:id="rId31"/>
    <p:sldId id="480" r:id="rId32"/>
    <p:sldId id="479" r:id="rId33"/>
    <p:sldId id="476" r:id="rId34"/>
    <p:sldId id="474" r:id="rId35"/>
    <p:sldId id="475" r:id="rId36"/>
    <p:sldId id="438" r:id="rId37"/>
    <p:sldId id="460" r:id="rId38"/>
    <p:sldId id="461" r:id="rId39"/>
    <p:sldId id="462" r:id="rId40"/>
    <p:sldId id="463" r:id="rId41"/>
    <p:sldId id="464" r:id="rId42"/>
    <p:sldId id="465" r:id="rId43"/>
    <p:sldId id="466" r:id="rId44"/>
    <p:sldId id="467" r:id="rId45"/>
    <p:sldId id="468" r:id="rId46"/>
    <p:sldId id="394" r:id="rId47"/>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975"/>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710" autoAdjust="0"/>
  </p:normalViewPr>
  <p:slideViewPr>
    <p:cSldViewPr>
      <p:cViewPr varScale="1">
        <p:scale>
          <a:sx n="89" d="100"/>
          <a:sy n="89" d="100"/>
        </p:scale>
        <p:origin x="224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5" tIns="45712" rIns="91425" bIns="45712" rtlCol="0"/>
          <a:lstStyle>
            <a:lvl1pPr algn="l">
              <a:defRPr sz="1200"/>
            </a:lvl1pPr>
          </a:lstStyle>
          <a:p>
            <a:pPr>
              <a:defRPr/>
            </a:pPr>
            <a:r>
              <a:rPr lang="en-GB"/>
              <a:t>OUDCE: Digital Data and Archaeology: Managment, Preservation and Publishing</a:t>
            </a:r>
          </a:p>
        </p:txBody>
      </p:sp>
      <p:sp>
        <p:nvSpPr>
          <p:cNvPr id="3" name="Date Placeholder 2"/>
          <p:cNvSpPr>
            <a:spLocks noGrp="1"/>
          </p:cNvSpPr>
          <p:nvPr>
            <p:ph type="dt" sz="quarter" idx="1"/>
          </p:nvPr>
        </p:nvSpPr>
        <p:spPr>
          <a:xfrm>
            <a:off x="3849690" y="0"/>
            <a:ext cx="2946400" cy="496888"/>
          </a:xfrm>
          <a:prstGeom prst="rect">
            <a:avLst/>
          </a:prstGeom>
        </p:spPr>
        <p:txBody>
          <a:bodyPr vert="horz" lIns="91425" tIns="45712" rIns="91425" bIns="45712" rtlCol="0"/>
          <a:lstStyle>
            <a:lvl1pPr algn="r">
              <a:defRPr sz="1200"/>
            </a:lvl1pPr>
          </a:lstStyle>
          <a:p>
            <a:pPr>
              <a:defRPr/>
            </a:pPr>
            <a:r>
              <a:rPr lang="en-GB"/>
              <a:t>03/03/2014</a:t>
            </a:r>
          </a:p>
        </p:txBody>
      </p:sp>
      <p:sp>
        <p:nvSpPr>
          <p:cNvPr id="4" name="Footer Placeholder 3"/>
          <p:cNvSpPr>
            <a:spLocks noGrp="1"/>
          </p:cNvSpPr>
          <p:nvPr>
            <p:ph type="ftr" sz="quarter" idx="2"/>
          </p:nvPr>
        </p:nvSpPr>
        <p:spPr>
          <a:xfrm>
            <a:off x="0" y="9429750"/>
            <a:ext cx="2946400" cy="496888"/>
          </a:xfrm>
          <a:prstGeom prst="rect">
            <a:avLst/>
          </a:prstGeom>
        </p:spPr>
        <p:txBody>
          <a:bodyPr vert="horz" lIns="91425" tIns="45712" rIns="91425" bIns="45712"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49690" y="9429750"/>
            <a:ext cx="2946400" cy="496888"/>
          </a:xfrm>
          <a:prstGeom prst="rect">
            <a:avLst/>
          </a:prstGeom>
        </p:spPr>
        <p:txBody>
          <a:bodyPr vert="horz" lIns="91425" tIns="45712" rIns="91425" bIns="45712" rtlCol="0" anchor="b"/>
          <a:lstStyle>
            <a:lvl1pPr algn="r">
              <a:defRPr sz="1200"/>
            </a:lvl1pPr>
          </a:lstStyle>
          <a:p>
            <a:pPr>
              <a:defRPr/>
            </a:pPr>
            <a:fld id="{6573F626-218F-4E0D-8F7D-04EDBBDC6060}" type="slidenum">
              <a:rPr lang="en-GB"/>
              <a:pPr>
                <a:defRPr/>
              </a:pPr>
              <a:t>‹#›</a:t>
            </a:fld>
            <a:endParaRPr lang="en-GB"/>
          </a:p>
        </p:txBody>
      </p:sp>
    </p:spTree>
    <p:extLst>
      <p:ext uri="{BB962C8B-B14F-4D97-AF65-F5344CB8AC3E}">
        <p14:creationId xmlns:p14="http://schemas.microsoft.com/office/powerpoint/2010/main" val="2491305605"/>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5" tIns="45712" rIns="91425" bIns="45712" rtlCol="0"/>
          <a:lstStyle>
            <a:lvl1pPr algn="l" fontAlgn="auto">
              <a:spcBef>
                <a:spcPts val="0"/>
              </a:spcBef>
              <a:spcAft>
                <a:spcPts val="0"/>
              </a:spcAft>
              <a:defRPr sz="1200">
                <a:latin typeface="+mn-lt"/>
                <a:cs typeface="+mn-cs"/>
              </a:defRPr>
            </a:lvl1pPr>
          </a:lstStyle>
          <a:p>
            <a:pPr>
              <a:defRPr/>
            </a:pPr>
            <a:r>
              <a:rPr lang="en-GB"/>
              <a:t>OUDCE: Digital Data and Archaeology: Managment, Preservation and Publishing</a:t>
            </a:r>
          </a:p>
        </p:txBody>
      </p:sp>
      <p:sp>
        <p:nvSpPr>
          <p:cNvPr id="3" name="Date Placeholder 2"/>
          <p:cNvSpPr>
            <a:spLocks noGrp="1"/>
          </p:cNvSpPr>
          <p:nvPr>
            <p:ph type="dt" idx="1"/>
          </p:nvPr>
        </p:nvSpPr>
        <p:spPr>
          <a:xfrm>
            <a:off x="3849690" y="0"/>
            <a:ext cx="2946400" cy="496888"/>
          </a:xfrm>
          <a:prstGeom prst="rect">
            <a:avLst/>
          </a:prstGeom>
        </p:spPr>
        <p:txBody>
          <a:bodyPr vert="horz" lIns="91425" tIns="45712" rIns="91425" bIns="45712" rtlCol="0"/>
          <a:lstStyle>
            <a:lvl1pPr algn="r" fontAlgn="auto">
              <a:spcBef>
                <a:spcPts val="0"/>
              </a:spcBef>
              <a:spcAft>
                <a:spcPts val="0"/>
              </a:spcAft>
              <a:defRPr sz="1200">
                <a:latin typeface="+mn-lt"/>
                <a:cs typeface="+mn-cs"/>
              </a:defRPr>
            </a:lvl1pPr>
          </a:lstStyle>
          <a:p>
            <a:pPr>
              <a:defRPr/>
            </a:pPr>
            <a:r>
              <a:rPr lang="en-GB"/>
              <a:t>03/03/2014</a:t>
            </a: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5" tIns="45712" rIns="91425" bIns="45712" rtlCol="0" anchor="ctr"/>
          <a:lstStyle/>
          <a:p>
            <a:pPr lvl="0"/>
            <a:endParaRPr lang="en-GB" noProof="0"/>
          </a:p>
        </p:txBody>
      </p:sp>
      <p:sp>
        <p:nvSpPr>
          <p:cNvPr id="5" name="Notes Placeholder 4"/>
          <p:cNvSpPr>
            <a:spLocks noGrp="1"/>
          </p:cNvSpPr>
          <p:nvPr>
            <p:ph type="body" sz="quarter" idx="3"/>
          </p:nvPr>
        </p:nvSpPr>
        <p:spPr>
          <a:xfrm>
            <a:off x="679452" y="4716465"/>
            <a:ext cx="5438775" cy="4467225"/>
          </a:xfrm>
          <a:prstGeom prst="rect">
            <a:avLst/>
          </a:prstGeom>
        </p:spPr>
        <p:txBody>
          <a:bodyPr vert="horz" lIns="91425" tIns="45712" rIns="91425" bIns="4571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25" tIns="45712" rIns="91425" bIns="45712"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90" y="9429750"/>
            <a:ext cx="2946400" cy="496888"/>
          </a:xfrm>
          <a:prstGeom prst="rect">
            <a:avLst/>
          </a:prstGeom>
        </p:spPr>
        <p:txBody>
          <a:bodyPr vert="horz" lIns="91425" tIns="45712" rIns="91425" bIns="45712" rtlCol="0" anchor="b"/>
          <a:lstStyle>
            <a:lvl1pPr algn="r" fontAlgn="auto">
              <a:spcBef>
                <a:spcPts val="0"/>
              </a:spcBef>
              <a:spcAft>
                <a:spcPts val="0"/>
              </a:spcAft>
              <a:defRPr sz="1200">
                <a:latin typeface="+mn-lt"/>
                <a:cs typeface="+mn-cs"/>
              </a:defRPr>
            </a:lvl1pPr>
          </a:lstStyle>
          <a:p>
            <a:pPr>
              <a:defRPr/>
            </a:pPr>
            <a:fld id="{4E6DCF69-FAC5-47D0-8273-70BA9B98EF2E}" type="slidenum">
              <a:rPr lang="en-GB"/>
              <a:pPr>
                <a:defRPr/>
              </a:pPr>
              <a:t>‹#›</a:t>
            </a:fld>
            <a:endParaRPr lang="en-GB"/>
          </a:p>
        </p:txBody>
      </p:sp>
    </p:spTree>
    <p:extLst>
      <p:ext uri="{BB962C8B-B14F-4D97-AF65-F5344CB8AC3E}">
        <p14:creationId xmlns:p14="http://schemas.microsoft.com/office/powerpoint/2010/main" val="1649366180"/>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82057" eaLnBrk="1" hangingPunct="1">
              <a:spcBef>
                <a:spcPct val="0"/>
              </a:spcBef>
              <a:defRPr/>
            </a:pPr>
            <a:endParaRPr lang="en-GB" altLang="en-US" dirty="0"/>
          </a:p>
        </p:txBody>
      </p:sp>
      <p:sp>
        <p:nvSpPr>
          <p:cNvPr id="706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30" indent="-285704">
              <a:defRPr>
                <a:solidFill>
                  <a:schemeClr val="tx1"/>
                </a:solidFill>
                <a:latin typeface="Calibri" pitchFamily="34" charset="0"/>
              </a:defRPr>
            </a:lvl2pPr>
            <a:lvl3pPr marL="1142814" indent="-228563">
              <a:defRPr>
                <a:solidFill>
                  <a:schemeClr val="tx1"/>
                </a:solidFill>
                <a:latin typeface="Calibri" pitchFamily="34" charset="0"/>
              </a:defRPr>
            </a:lvl3pPr>
            <a:lvl4pPr marL="1599939" indent="-228563">
              <a:defRPr>
                <a:solidFill>
                  <a:schemeClr val="tx1"/>
                </a:solidFill>
                <a:latin typeface="Calibri" pitchFamily="34" charset="0"/>
              </a:defRPr>
            </a:lvl4pPr>
            <a:lvl5pPr marL="2057065" indent="-228563">
              <a:defRPr>
                <a:solidFill>
                  <a:schemeClr val="tx1"/>
                </a:solidFill>
                <a:latin typeface="Calibri" pitchFamily="34" charset="0"/>
              </a:defRPr>
            </a:lvl5pPr>
            <a:lvl6pPr marL="2514192" indent="-228563" fontAlgn="base">
              <a:spcBef>
                <a:spcPct val="0"/>
              </a:spcBef>
              <a:spcAft>
                <a:spcPct val="0"/>
              </a:spcAft>
              <a:defRPr>
                <a:solidFill>
                  <a:schemeClr val="tx1"/>
                </a:solidFill>
                <a:latin typeface="Calibri" pitchFamily="34" charset="0"/>
              </a:defRPr>
            </a:lvl6pPr>
            <a:lvl7pPr marL="2971317" indent="-228563" fontAlgn="base">
              <a:spcBef>
                <a:spcPct val="0"/>
              </a:spcBef>
              <a:spcAft>
                <a:spcPct val="0"/>
              </a:spcAft>
              <a:defRPr>
                <a:solidFill>
                  <a:schemeClr val="tx1"/>
                </a:solidFill>
                <a:latin typeface="Calibri" pitchFamily="34" charset="0"/>
              </a:defRPr>
            </a:lvl7pPr>
            <a:lvl8pPr marL="3428443" indent="-228563" fontAlgn="base">
              <a:spcBef>
                <a:spcPct val="0"/>
              </a:spcBef>
              <a:spcAft>
                <a:spcPct val="0"/>
              </a:spcAft>
              <a:defRPr>
                <a:solidFill>
                  <a:schemeClr val="tx1"/>
                </a:solidFill>
                <a:latin typeface="Calibri" pitchFamily="34" charset="0"/>
              </a:defRPr>
            </a:lvl8pPr>
            <a:lvl9pPr marL="3885568" indent="-22856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03376D8-DD9B-42C1-B802-571798730A13}" type="slidenum">
              <a:rPr lang="en-GB" altLang="en-US" smtClean="0">
                <a:solidFill>
                  <a:srgbClr val="000000"/>
                </a:solidFill>
              </a:rPr>
              <a:pPr fontAlgn="base">
                <a:spcBef>
                  <a:spcPct val="0"/>
                </a:spcBef>
                <a:spcAft>
                  <a:spcPct val="0"/>
                </a:spcAft>
                <a:defRPr/>
              </a:pPr>
              <a:t>1</a:t>
            </a:fld>
            <a:endParaRPr lang="en-GB" altLang="en-US">
              <a:solidFill>
                <a:srgbClr val="000000"/>
              </a:solidFill>
            </a:endParaRPr>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10</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1547610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11</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2300196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12</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4126853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13</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4034110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14</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2873230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15</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1601163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16</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1734269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17</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2408357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18</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1367968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19</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3138688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2</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1668763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20</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1630560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21</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1460081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22</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509201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23</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4150466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24</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3879472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25</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1512915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26</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211958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062"/>
            <a:endParaRPr lang="en-GB" altLang="en-US" baseline="0" dirty="0"/>
          </a:p>
          <a:p>
            <a:pPr defTabSz="914062"/>
            <a:endParaRPr lang="en-GB" altLang="en-US" dirty="0"/>
          </a:p>
        </p:txBody>
      </p:sp>
      <p:sp>
        <p:nvSpPr>
          <p:cNvPr id="4" name="Slide Number Placeholder 3"/>
          <p:cNvSpPr>
            <a:spLocks noGrp="1"/>
          </p:cNvSpPr>
          <p:nvPr>
            <p:ph type="sldNum" sz="quarter" idx="5"/>
          </p:nvPr>
        </p:nvSpPr>
        <p:spPr/>
        <p:txBody>
          <a:bodyPr/>
          <a:lstStyle/>
          <a:p>
            <a:pPr>
              <a:defRPr/>
            </a:pPr>
            <a:fld id="{804D0943-9198-47F6-8632-428F155D93B7}" type="slidenum">
              <a:rPr lang="en-GB" smtClean="0"/>
              <a:pPr>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28</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173273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30</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122138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3</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2786615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31</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2860956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32</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2894697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33</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196400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35</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1631848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36</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2865737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37</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1116536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38</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3109407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39</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609975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40</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834748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41</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359706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4</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17685346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42</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37933404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43</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13146241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44</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3592556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45</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6493317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a:t>OUDCE: Digital Data and Archaeology: Managment, Preservation and Publishing</a:t>
            </a:r>
          </a:p>
        </p:txBody>
      </p:sp>
      <p:sp>
        <p:nvSpPr>
          <p:cNvPr id="5" name="Date Placeholder 4"/>
          <p:cNvSpPr>
            <a:spLocks noGrp="1"/>
          </p:cNvSpPr>
          <p:nvPr>
            <p:ph type="dt" idx="11"/>
          </p:nvPr>
        </p:nvSpPr>
        <p:spPr/>
        <p:txBody>
          <a:bodyPr/>
          <a:lstStyle/>
          <a:p>
            <a:pPr>
              <a:defRPr/>
            </a:pPr>
            <a:r>
              <a:rPr lang="en-GB"/>
              <a:t>03/03/2014</a:t>
            </a:r>
          </a:p>
        </p:txBody>
      </p:sp>
      <p:sp>
        <p:nvSpPr>
          <p:cNvPr id="6" name="Slide Number Placeholder 5"/>
          <p:cNvSpPr>
            <a:spLocks noGrp="1"/>
          </p:cNvSpPr>
          <p:nvPr>
            <p:ph type="sldNum" sz="quarter" idx="12"/>
          </p:nvPr>
        </p:nvSpPr>
        <p:spPr/>
        <p:txBody>
          <a:bodyPr/>
          <a:lstStyle/>
          <a:p>
            <a:pPr>
              <a:defRPr/>
            </a:pPr>
            <a:fld id="{4E6DCF69-FAC5-47D0-8273-70BA9B98EF2E}" type="slidenum">
              <a:rPr lang="en-GB" smtClean="0"/>
              <a:pPr>
                <a:defRPr/>
              </a:pPr>
              <a:t>46</a:t>
            </a:fld>
            <a:endParaRPr lang="en-GB"/>
          </a:p>
        </p:txBody>
      </p:sp>
    </p:spTree>
    <p:extLst>
      <p:ext uri="{BB962C8B-B14F-4D97-AF65-F5344CB8AC3E}">
        <p14:creationId xmlns:p14="http://schemas.microsoft.com/office/powerpoint/2010/main" val="306065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727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30" indent="-285704">
              <a:defRPr>
                <a:solidFill>
                  <a:schemeClr val="tx1"/>
                </a:solidFill>
                <a:latin typeface="Calibri" pitchFamily="34" charset="0"/>
              </a:defRPr>
            </a:lvl2pPr>
            <a:lvl3pPr marL="1142814" indent="-228563">
              <a:defRPr>
                <a:solidFill>
                  <a:schemeClr val="tx1"/>
                </a:solidFill>
                <a:latin typeface="Calibri" pitchFamily="34" charset="0"/>
              </a:defRPr>
            </a:lvl3pPr>
            <a:lvl4pPr marL="1599939" indent="-228563">
              <a:defRPr>
                <a:solidFill>
                  <a:schemeClr val="tx1"/>
                </a:solidFill>
                <a:latin typeface="Calibri" pitchFamily="34" charset="0"/>
              </a:defRPr>
            </a:lvl4pPr>
            <a:lvl5pPr marL="2057065" indent="-228563">
              <a:defRPr>
                <a:solidFill>
                  <a:schemeClr val="tx1"/>
                </a:solidFill>
                <a:latin typeface="Calibri" pitchFamily="34" charset="0"/>
              </a:defRPr>
            </a:lvl5pPr>
            <a:lvl6pPr marL="2514192" indent="-228563" fontAlgn="base">
              <a:spcBef>
                <a:spcPct val="0"/>
              </a:spcBef>
              <a:spcAft>
                <a:spcPct val="0"/>
              </a:spcAft>
              <a:defRPr>
                <a:solidFill>
                  <a:schemeClr val="tx1"/>
                </a:solidFill>
                <a:latin typeface="Calibri" pitchFamily="34" charset="0"/>
              </a:defRPr>
            </a:lvl6pPr>
            <a:lvl7pPr marL="2971317" indent="-228563" fontAlgn="base">
              <a:spcBef>
                <a:spcPct val="0"/>
              </a:spcBef>
              <a:spcAft>
                <a:spcPct val="0"/>
              </a:spcAft>
              <a:defRPr>
                <a:solidFill>
                  <a:schemeClr val="tx1"/>
                </a:solidFill>
                <a:latin typeface="Calibri" pitchFamily="34" charset="0"/>
              </a:defRPr>
            </a:lvl7pPr>
            <a:lvl8pPr marL="3428443" indent="-228563" fontAlgn="base">
              <a:spcBef>
                <a:spcPct val="0"/>
              </a:spcBef>
              <a:spcAft>
                <a:spcPct val="0"/>
              </a:spcAft>
              <a:defRPr>
                <a:solidFill>
                  <a:schemeClr val="tx1"/>
                </a:solidFill>
                <a:latin typeface="Calibri" pitchFamily="34" charset="0"/>
              </a:defRPr>
            </a:lvl8pPr>
            <a:lvl9pPr marL="3885568" indent="-22856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99F894B-017A-4F20-B4BC-49EDC0BAFC0A}" type="slidenum">
              <a:rPr lang="en-GB" altLang="en-US" smtClean="0"/>
              <a:pPr fontAlgn="base">
                <a:spcBef>
                  <a:spcPct val="0"/>
                </a:spcBef>
                <a:spcAft>
                  <a:spcPct val="0"/>
                </a:spcAft>
                <a:defRPr/>
              </a:pPr>
              <a:t>5</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6</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1408661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7</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2147138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8</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235105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a:p>
        </p:txBody>
      </p:sp>
      <p:sp>
        <p:nvSpPr>
          <p:cNvPr id="71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42" indent="-298632">
              <a:defRPr>
                <a:solidFill>
                  <a:schemeClr val="tx1"/>
                </a:solidFill>
                <a:latin typeface="Calibri" pitchFamily="34" charset="0"/>
              </a:defRPr>
            </a:lvl2pPr>
            <a:lvl3pPr marL="1194524" indent="-238904">
              <a:defRPr>
                <a:solidFill>
                  <a:schemeClr val="tx1"/>
                </a:solidFill>
                <a:latin typeface="Calibri" pitchFamily="34" charset="0"/>
              </a:defRPr>
            </a:lvl3pPr>
            <a:lvl4pPr marL="1672335" indent="-238904">
              <a:defRPr>
                <a:solidFill>
                  <a:schemeClr val="tx1"/>
                </a:solidFill>
                <a:latin typeface="Calibri" pitchFamily="34" charset="0"/>
              </a:defRPr>
            </a:lvl4pPr>
            <a:lvl5pPr marL="2150145" indent="-238904">
              <a:defRPr>
                <a:solidFill>
                  <a:schemeClr val="tx1"/>
                </a:solidFill>
                <a:latin typeface="Calibri" pitchFamily="34" charset="0"/>
              </a:defRPr>
            </a:lvl5pPr>
            <a:lvl6pPr marL="2627955" indent="-238904" fontAlgn="base">
              <a:spcBef>
                <a:spcPct val="0"/>
              </a:spcBef>
              <a:spcAft>
                <a:spcPct val="0"/>
              </a:spcAft>
              <a:defRPr>
                <a:solidFill>
                  <a:schemeClr val="tx1"/>
                </a:solidFill>
                <a:latin typeface="Calibri" pitchFamily="34" charset="0"/>
              </a:defRPr>
            </a:lvl6pPr>
            <a:lvl7pPr marL="3105764" indent="-238904" fontAlgn="base">
              <a:spcBef>
                <a:spcPct val="0"/>
              </a:spcBef>
              <a:spcAft>
                <a:spcPct val="0"/>
              </a:spcAft>
              <a:defRPr>
                <a:solidFill>
                  <a:schemeClr val="tx1"/>
                </a:solidFill>
                <a:latin typeface="Calibri" pitchFamily="34" charset="0"/>
              </a:defRPr>
            </a:lvl7pPr>
            <a:lvl8pPr marL="3583574" indent="-238904" fontAlgn="base">
              <a:spcBef>
                <a:spcPct val="0"/>
              </a:spcBef>
              <a:spcAft>
                <a:spcPct val="0"/>
              </a:spcAft>
              <a:defRPr>
                <a:solidFill>
                  <a:schemeClr val="tx1"/>
                </a:solidFill>
                <a:latin typeface="Calibri" pitchFamily="34" charset="0"/>
              </a:defRPr>
            </a:lvl8pPr>
            <a:lvl9pPr marL="4061384"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599F2D-8484-45BB-B0AF-89C7DE234EC9}" type="slidenum">
              <a:rPr lang="en-GB" altLang="en-US" smtClean="0"/>
              <a:pPr fontAlgn="base">
                <a:spcBef>
                  <a:spcPct val="0"/>
                </a:spcBef>
                <a:spcAft>
                  <a:spcPct val="0"/>
                </a:spcAft>
                <a:defRPr/>
              </a:pPr>
              <a:t>9</a:t>
            </a:fld>
            <a:endParaRPr lang="en-GB" altLang="en-US"/>
          </a:p>
        </p:txBody>
      </p:sp>
      <p:sp>
        <p:nvSpPr>
          <p:cNvPr id="2" name="Date Placeholder 1"/>
          <p:cNvSpPr>
            <a:spLocks noGrp="1"/>
          </p:cNvSpPr>
          <p:nvPr>
            <p:ph type="dt" sz="quarter" idx="1"/>
          </p:nvPr>
        </p:nvSpPr>
        <p:spPr/>
        <p:txBody>
          <a:bodyPr/>
          <a:lstStyle/>
          <a:p>
            <a:pPr>
              <a:defRPr/>
            </a:pPr>
            <a:r>
              <a:rPr lang="en-GB"/>
              <a:t>03/03/2014</a:t>
            </a:r>
          </a:p>
        </p:txBody>
      </p:sp>
      <p:sp>
        <p:nvSpPr>
          <p:cNvPr id="3" name="Header Placeholder 2"/>
          <p:cNvSpPr>
            <a:spLocks noGrp="1"/>
          </p:cNvSpPr>
          <p:nvPr>
            <p:ph type="hdr" sz="quarter"/>
          </p:nvPr>
        </p:nvSpPr>
        <p:spPr/>
        <p:txBody>
          <a:bodyPr/>
          <a:lstStyle/>
          <a:p>
            <a:pPr>
              <a:defRPr/>
            </a:pPr>
            <a:r>
              <a:rPr lang="en-GB"/>
              <a:t>OUDCE: Digital Data and Archaeology: Managment, Preservation and Publishing</a:t>
            </a:r>
          </a:p>
        </p:txBody>
      </p:sp>
    </p:spTree>
    <p:extLst>
      <p:ext uri="{BB962C8B-B14F-4D97-AF65-F5344CB8AC3E}">
        <p14:creationId xmlns:p14="http://schemas.microsoft.com/office/powerpoint/2010/main" val="4094109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9000EA1-BFF2-4281-B963-C3471AB22CFA}" type="datetimeFigureOut">
              <a:rPr lang="en-GB"/>
              <a:pPr>
                <a:defRPr/>
              </a:pPr>
              <a:t>20/09/2019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D1A9F35-CAB8-4380-AAC7-677647A5DB83}" type="slidenum">
              <a:rPr lang="en-GB"/>
              <a:pPr>
                <a:defRPr/>
              </a:pPr>
              <a:t>‹#›</a:t>
            </a:fld>
            <a:endParaRPr lang="en-GB"/>
          </a:p>
        </p:txBody>
      </p:sp>
    </p:spTree>
    <p:extLst>
      <p:ext uri="{BB962C8B-B14F-4D97-AF65-F5344CB8AC3E}">
        <p14:creationId xmlns:p14="http://schemas.microsoft.com/office/powerpoint/2010/main" val="1363736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3F603E5-4B36-4297-A494-0573348C79DD}" type="datetimeFigureOut">
              <a:rPr lang="en-GB"/>
              <a:pPr>
                <a:defRPr/>
              </a:pPr>
              <a:t>20/09/2019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5A3530F-C752-4FD4-9C31-934CFDB054CC}" type="slidenum">
              <a:rPr lang="en-GB"/>
              <a:pPr>
                <a:defRPr/>
              </a:pPr>
              <a:t>‹#›</a:t>
            </a:fld>
            <a:endParaRPr lang="en-GB"/>
          </a:p>
        </p:txBody>
      </p:sp>
    </p:spTree>
    <p:extLst>
      <p:ext uri="{BB962C8B-B14F-4D97-AF65-F5344CB8AC3E}">
        <p14:creationId xmlns:p14="http://schemas.microsoft.com/office/powerpoint/2010/main" val="246466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D4D0BC0-B4E4-4A73-92EC-95AB4A395C25}" type="datetimeFigureOut">
              <a:rPr lang="en-GB"/>
              <a:pPr>
                <a:defRPr/>
              </a:pPr>
              <a:t>20/09/2019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154AAA4-7A6E-4A4B-9AD4-3B9BE883B328}" type="slidenum">
              <a:rPr lang="en-GB"/>
              <a:pPr>
                <a:defRPr/>
              </a:pPr>
              <a:t>‹#›</a:t>
            </a:fld>
            <a:endParaRPr lang="en-GB"/>
          </a:p>
        </p:txBody>
      </p:sp>
    </p:spTree>
    <p:extLst>
      <p:ext uri="{BB962C8B-B14F-4D97-AF65-F5344CB8AC3E}">
        <p14:creationId xmlns:p14="http://schemas.microsoft.com/office/powerpoint/2010/main" val="8196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5846F28-6CFB-4A83-9018-BAD36C6EDE28}" type="datetimeFigureOut">
              <a:rPr lang="en-GB"/>
              <a:pPr>
                <a:defRPr/>
              </a:pPr>
              <a:t>20/09/2019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B3BD1DD-124D-483C-861B-D031492245DD}" type="slidenum">
              <a:rPr lang="en-GB"/>
              <a:pPr>
                <a:defRPr/>
              </a:pPr>
              <a:t>‹#›</a:t>
            </a:fld>
            <a:endParaRPr lang="en-GB"/>
          </a:p>
        </p:txBody>
      </p:sp>
    </p:spTree>
    <p:extLst>
      <p:ext uri="{BB962C8B-B14F-4D97-AF65-F5344CB8AC3E}">
        <p14:creationId xmlns:p14="http://schemas.microsoft.com/office/powerpoint/2010/main" val="192481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1C4BEFB-A03C-4E1F-80EE-3503602281D8}" type="datetimeFigureOut">
              <a:rPr lang="en-GB"/>
              <a:pPr>
                <a:defRPr/>
              </a:pPr>
              <a:t>20/09/2019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B550BD0-84A4-4B4D-BC04-56FBBA964E18}" type="slidenum">
              <a:rPr lang="en-GB"/>
              <a:pPr>
                <a:defRPr/>
              </a:pPr>
              <a:t>‹#›</a:t>
            </a:fld>
            <a:endParaRPr lang="en-GB"/>
          </a:p>
        </p:txBody>
      </p:sp>
    </p:spTree>
    <p:extLst>
      <p:ext uri="{BB962C8B-B14F-4D97-AF65-F5344CB8AC3E}">
        <p14:creationId xmlns:p14="http://schemas.microsoft.com/office/powerpoint/2010/main" val="7502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85F8EE99-B245-4339-BB77-2E0038A85462}" type="datetimeFigureOut">
              <a:rPr lang="en-GB"/>
              <a:pPr>
                <a:defRPr/>
              </a:pPr>
              <a:t>20/09/2019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96403F0-B4AD-4DB3-80B4-17E6FD8A7F17}" type="slidenum">
              <a:rPr lang="en-GB"/>
              <a:pPr>
                <a:defRPr/>
              </a:pPr>
              <a:t>‹#›</a:t>
            </a:fld>
            <a:endParaRPr lang="en-GB"/>
          </a:p>
        </p:txBody>
      </p:sp>
    </p:spTree>
    <p:extLst>
      <p:ext uri="{BB962C8B-B14F-4D97-AF65-F5344CB8AC3E}">
        <p14:creationId xmlns:p14="http://schemas.microsoft.com/office/powerpoint/2010/main" val="87682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0F3A9D88-5F8C-4000-8F56-993FA8E6D492}" type="datetimeFigureOut">
              <a:rPr lang="en-GB"/>
              <a:pPr>
                <a:defRPr/>
              </a:pPr>
              <a:t>20/09/2019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2268D3C-F361-4AD2-B2EB-5990AE6E33FD}" type="slidenum">
              <a:rPr lang="en-GB"/>
              <a:pPr>
                <a:defRPr/>
              </a:pPr>
              <a:t>‹#›</a:t>
            </a:fld>
            <a:endParaRPr lang="en-GB"/>
          </a:p>
        </p:txBody>
      </p:sp>
    </p:spTree>
    <p:extLst>
      <p:ext uri="{BB962C8B-B14F-4D97-AF65-F5344CB8AC3E}">
        <p14:creationId xmlns:p14="http://schemas.microsoft.com/office/powerpoint/2010/main" val="3092333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A1375E6-EED3-4D1F-B401-5387C14428F2}" type="datetimeFigureOut">
              <a:rPr lang="en-GB"/>
              <a:pPr>
                <a:defRPr/>
              </a:pPr>
              <a:t>20/09/2019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96C8D33-CBEF-4756-81BB-C1A584FA5CF3}" type="slidenum">
              <a:rPr lang="en-GB"/>
              <a:pPr>
                <a:defRPr/>
              </a:pPr>
              <a:t>‹#›</a:t>
            </a:fld>
            <a:endParaRPr lang="en-GB"/>
          </a:p>
        </p:txBody>
      </p:sp>
    </p:spTree>
    <p:extLst>
      <p:ext uri="{BB962C8B-B14F-4D97-AF65-F5344CB8AC3E}">
        <p14:creationId xmlns:p14="http://schemas.microsoft.com/office/powerpoint/2010/main" val="18147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367963-FFD4-4277-A932-A36C6F50A9E4}" type="datetimeFigureOut">
              <a:rPr lang="en-GB"/>
              <a:pPr>
                <a:defRPr/>
              </a:pPr>
              <a:t>20/09/2019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8565EA7-E24D-4F22-87E9-8C133F4E7433}" type="slidenum">
              <a:rPr lang="en-GB"/>
              <a:pPr>
                <a:defRPr/>
              </a:pPr>
              <a:t>‹#›</a:t>
            </a:fld>
            <a:endParaRPr lang="en-GB"/>
          </a:p>
        </p:txBody>
      </p:sp>
    </p:spTree>
    <p:extLst>
      <p:ext uri="{BB962C8B-B14F-4D97-AF65-F5344CB8AC3E}">
        <p14:creationId xmlns:p14="http://schemas.microsoft.com/office/powerpoint/2010/main" val="30541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63E645-D637-4A34-B518-0439C6D695C2}" type="datetimeFigureOut">
              <a:rPr lang="en-GB"/>
              <a:pPr>
                <a:defRPr/>
              </a:pPr>
              <a:t>20/09/2019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9A3BFC1-E260-4E70-86C7-1B13E9FA8694}" type="slidenum">
              <a:rPr lang="en-GB"/>
              <a:pPr>
                <a:defRPr/>
              </a:pPr>
              <a:t>‹#›</a:t>
            </a:fld>
            <a:endParaRPr lang="en-GB"/>
          </a:p>
        </p:txBody>
      </p:sp>
    </p:spTree>
    <p:extLst>
      <p:ext uri="{BB962C8B-B14F-4D97-AF65-F5344CB8AC3E}">
        <p14:creationId xmlns:p14="http://schemas.microsoft.com/office/powerpoint/2010/main" val="608157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AA27D7-2421-4F2C-B3B6-381243424967}" type="datetimeFigureOut">
              <a:rPr lang="en-GB"/>
              <a:pPr>
                <a:defRPr/>
              </a:pPr>
              <a:t>20/09/2019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98B70C9-B410-4E11-AD02-1B5B40F824E7}" type="slidenum">
              <a:rPr lang="en-GB"/>
              <a:pPr>
                <a:defRPr/>
              </a:pPr>
              <a:t>‹#›</a:t>
            </a:fld>
            <a:endParaRPr lang="en-GB"/>
          </a:p>
        </p:txBody>
      </p:sp>
    </p:spTree>
    <p:extLst>
      <p:ext uri="{BB962C8B-B14F-4D97-AF65-F5344CB8AC3E}">
        <p14:creationId xmlns:p14="http://schemas.microsoft.com/office/powerpoint/2010/main" val="2059758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10BA54B-C3B5-4948-9F41-165C045384B3}" type="datetimeFigureOut">
              <a:rPr lang="en-GB"/>
              <a:pPr>
                <a:defRPr/>
              </a:pPr>
              <a:t>20/09/2019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5A3B8AC-7A93-41F4-9D53-BAFFA92B952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ray.moore@york.ac.uk"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g"/><Relationship Id="rId11" Type="http://schemas.openxmlformats.org/officeDocument/2006/relationships/hyperlink" Target="http://archaeologydataservice.ac.uk/advice/FileFormatTable.xhtml" TargetMode="External"/><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archaeologydataservice.ac.uk/about/contact.xhtml" TargetMode="External"/><Relationship Id="rId5" Type="http://schemas.openxmlformats.org/officeDocument/2006/relationships/hyperlink" Target="https://archaeologydataservice.ac.uk/easy/costingCalculator.xhtml" TargetMode="Externa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hyperlink" Target="https://archaeologydataservice.ac.uk/easy/costingCalculator.x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openclipart.org/detail/196174/question-girl" TargetMode="Externa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hyperlink" Target="https://www.dpconlin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archaeologydataservice.ac.uk/learning/DevonWorkshop2019.xhtml"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guides.archaeologydataservice.ac.uk/g2gpwiki/"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hyperlink" Target="http://guides.archaeologydataservice.ac.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hyperlink" Target="https://archaeologydataservice.ac.uk/advice/guidelinesForDepositors.x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dcc.ac.u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hyperlink" Target="https://dmponline.dcc.ac.uk/" TargetMode="Externa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g"/><Relationship Id="rId4" Type="http://schemas.openxmlformats.org/officeDocument/2006/relationships/hyperlink" Target="http://cifa.heritech.net/selection-toolki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hakanforss.wordpress.com/2014/03/10/are-you-too-busy-to-improve/" TargetMode="External"/><Relationship Id="rId5" Type="http://schemas.openxmlformats.org/officeDocument/2006/relationships/hyperlink" Target="https://archaeologydataservice.ac.uk/advice/selectionGuidance.xhtml" TargetMode="External"/><Relationship Id="rId4" Type="http://schemas.openxmlformats.org/officeDocument/2006/relationships/hyperlink" Target="https://www.dpconline.org/handbook/organisational-activities/acquisition-and-appraisal"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archaeologydataservice.ac.uk/advice/DepositingData#section-DepositingData-DepositingWithTheADS" TargetMode="External"/><Relationship Id="rId3" Type="http://schemas.openxmlformats.org/officeDocument/2006/relationships/image" Target="../media/image2.png"/><Relationship Id="rId7" Type="http://schemas.openxmlformats.org/officeDocument/2006/relationships/hyperlink" Target="http://archaeologydataservice.ac.uk/advice/guidelinesForDepositors" TargetMode="External"/><Relationship Id="rId12" Type="http://schemas.openxmlformats.org/officeDocument/2006/relationships/hyperlink" Target="http://archaeologydataservice.ac.uk/advice/DataManagementPlans"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hyperlink" Target="http://guides.archaeologydataservice.ac.uk/" TargetMode="External"/><Relationship Id="rId5" Type="http://schemas.openxmlformats.org/officeDocument/2006/relationships/image" Target="../media/image45.png"/><Relationship Id="rId10" Type="http://schemas.openxmlformats.org/officeDocument/2006/relationships/hyperlink" Target="http://archaeologydataservice.ac.uk/advice/FilelevelMetadata#section-FilelevelMetadata-FileLevelMetadataRequirements" TargetMode="External"/><Relationship Id="rId4" Type="http://schemas.openxmlformats.org/officeDocument/2006/relationships/image" Target="../media/image44.jpg"/><Relationship Id="rId9" Type="http://schemas.openxmlformats.org/officeDocument/2006/relationships/hyperlink" Target="http://archaeologydataservice.ac.uk/advice/DatasetlevelMetadata#section-DatasetlevelMetadata-DatasetLevelMetadataRequirement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openclipart.org/detail/196174/question-girl" TargetMode="Externa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archaeologydataservice.ac.uk/about/contact.xhtml" TargetMode="External"/><Relationship Id="rId3" Type="http://schemas.openxmlformats.org/officeDocument/2006/relationships/image" Target="../media/image2.png"/><Relationship Id="rId7" Type="http://schemas.openxmlformats.org/officeDocument/2006/relationships/hyperlink" Target="mailto:help@archaeologydataservice.ac.uk"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archaeologydataservice.ac.uk/learning/DevonWorkshop2019.xhtml" TargetMode="External"/><Relationship Id="rId5" Type="http://schemas.openxmlformats.org/officeDocument/2006/relationships/hyperlink" Target="https://archaeologydataservice.ac.uk/resources/attach/ADS_Easy_Handbook2.0.pdf" TargetMode="Externa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openclipart.org/detail/196174/question-girl" TargetMode="Externa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oasis.ac.uk/pages/wiki/HERAL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hyperlink" Target="https://historicengland.org.uk/research/support-and-collaboration/heritage-information-access-strategy/"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twitter.com/oasis_data"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mailto:herald@ads.ac.uk" TargetMode="External"/><Relationship Id="rId5" Type="http://schemas.openxmlformats.org/officeDocument/2006/relationships/hyperlink" Target="http://archaeologydataservice.ac.uk/blog/oasis" TargetMode="External"/><Relationship Id="rId4" Type="http://schemas.openxmlformats.org/officeDocument/2006/relationships/hyperlink" Target="http://oasis.ac.uk/pages/wiki/HERALD"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openclipart.org/detail/196174/question-girl" TargetMode="Externa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assessment.datasealofapproval.org/assessment_96/seal/html/" TargetMode="External"/><Relationship Id="rId13" Type="http://schemas.openxmlformats.org/officeDocument/2006/relationships/hyperlink" Target="http://www.archaeologists.net/groups/geophysics" TargetMode="External"/><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hyperlink" Target="http://www.archaeologists.net/groups/archiv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gif"/><Relationship Id="rId11" Type="http://schemas.openxmlformats.org/officeDocument/2006/relationships/hyperlink" Target="http://www.dcc.ac.uk/" TargetMode="External"/><Relationship Id="rId5" Type="http://schemas.openxmlformats.org/officeDocument/2006/relationships/hyperlink" Target="https://assessment.datasealofapproval.org/assessment_36/seal/html/" TargetMode="External"/><Relationship Id="rId10" Type="http://schemas.openxmlformats.org/officeDocument/2006/relationships/hyperlink" Target="http://www.dpconline.org/" TargetMode="External"/><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hyperlink" Target="http://guides.archaeologydataservice.ac.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archaeologydataservice.ac.uk/archsearch/basic.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archaeologydataservice.ac.uk/library/" TargetMode="External"/><Relationship Id="rId4" Type="http://schemas.openxmlformats.org/officeDocument/2006/relationships/hyperlink" Target="https://www.heritagegateway.org.uk/gatewa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archaeologydataservice.ac.uk/advice/FilelevelMetadata#section-FilelevelMetadata-RasterImages" TargetMode="External"/><Relationship Id="rId5" Type="http://schemas.openxmlformats.org/officeDocument/2006/relationships/image" Target="../media/image1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archaeologydataservice.ac.uk/easy/" TargetMode="External"/><Relationship Id="rId5" Type="http://schemas.openxmlformats.org/officeDocument/2006/relationships/hyperlink" Target="http://archaeologydataservice.ac.uk/advice/FileFormatTable.xhtml"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468313"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BCFE5BD-EC5C-4C52-BB4D-E337415AC7B3}" type="datetime1">
              <a:rPr lang="en-GB" altLang="en-US" b="1" smtClean="0">
                <a:solidFill>
                  <a:srgbClr val="FFFFFF"/>
                </a:solidFill>
              </a:rPr>
              <a:pPr fontAlgn="base">
                <a:spcBef>
                  <a:spcPct val="0"/>
                </a:spcBef>
                <a:spcAft>
                  <a:spcPct val="0"/>
                </a:spcAft>
                <a:defRPr/>
              </a:pPr>
              <a:t>20/09/2019</a:t>
            </a:fld>
            <a:endParaRPr lang="en-GB" altLang="en-US" b="1">
              <a:solidFill>
                <a:srgbClr val="FFFFFF"/>
              </a:solidFill>
            </a:endParaRPr>
          </a:p>
        </p:txBody>
      </p:sp>
      <p:sp>
        <p:nvSpPr>
          <p:cNvPr id="2051" name="Slide Number Placeholder 4"/>
          <p:cNvSpPr>
            <a:spLocks noGrp="1"/>
          </p:cNvSpPr>
          <p:nvPr>
            <p:ph type="sldNum" sz="quarter" idx="12"/>
          </p:nvPr>
        </p:nvSpPr>
        <p:spPr bwMode="auto">
          <a:xfrm>
            <a:off x="6588125"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2F2E564-5D4B-446F-8E64-81DDB609A8F4}" type="slidenum">
              <a:rPr lang="en-GB" altLang="en-US" b="1" smtClean="0">
                <a:solidFill>
                  <a:srgbClr val="FFFFFF"/>
                </a:solidFill>
              </a:rPr>
              <a:pPr fontAlgn="base">
                <a:spcBef>
                  <a:spcPct val="0"/>
                </a:spcBef>
                <a:spcAft>
                  <a:spcPct val="0"/>
                </a:spcAft>
                <a:defRPr/>
              </a:pPr>
              <a:t>1</a:t>
            </a:fld>
            <a:endParaRPr lang="en-GB" altLang="en-US" b="1">
              <a:solidFill>
                <a:srgbClr val="FFFFFF"/>
              </a:solidFill>
            </a:endParaRPr>
          </a:p>
        </p:txBody>
      </p:sp>
      <p:sp>
        <p:nvSpPr>
          <p:cNvPr id="2052" name="Title 1"/>
          <p:cNvSpPr txBox="1">
            <a:spLocks/>
          </p:cNvSpPr>
          <p:nvPr/>
        </p:nvSpPr>
        <p:spPr bwMode="auto">
          <a:xfrm>
            <a:off x="-22225" y="549275"/>
            <a:ext cx="9144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None/>
            </a:pPr>
            <a:r>
              <a:rPr lang="en-GB" b="1" dirty="0"/>
              <a:t>Deposition: costing, best practice and practical advice</a:t>
            </a:r>
          </a:p>
          <a:p>
            <a:pPr algn="r" eaLnBrk="1" hangingPunct="1">
              <a:spcBef>
                <a:spcPct val="0"/>
              </a:spcBef>
              <a:buFontTx/>
              <a:buNone/>
            </a:pPr>
            <a:endParaRPr lang="en-US" altLang="en-US" sz="4200" dirty="0">
              <a:solidFill>
                <a:srgbClr val="000000"/>
              </a:solidFill>
              <a:latin typeface="Arial Narrow" pitchFamily="34" charset="0"/>
              <a:ea typeface="ＭＳ Ｐゴシック" pitchFamily="34" charset="-128"/>
            </a:endParaRPr>
          </a:p>
        </p:txBody>
      </p:sp>
      <p:sp>
        <p:nvSpPr>
          <p:cNvPr id="2053" name="TextBox 7"/>
          <p:cNvSpPr txBox="1">
            <a:spLocks noChangeArrowheads="1"/>
          </p:cNvSpPr>
          <p:nvPr/>
        </p:nvSpPr>
        <p:spPr bwMode="auto">
          <a:xfrm>
            <a:off x="4090988" y="4724400"/>
            <a:ext cx="50530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GB" altLang="en-US" sz="1800" b="1" dirty="0">
                <a:solidFill>
                  <a:srgbClr val="000000"/>
                </a:solidFill>
              </a:rPr>
              <a:t>Ray Moore</a:t>
            </a:r>
          </a:p>
          <a:p>
            <a:pPr algn="r" eaLnBrk="1" hangingPunct="1">
              <a:spcBef>
                <a:spcPct val="0"/>
              </a:spcBef>
              <a:buFontTx/>
              <a:buNone/>
            </a:pPr>
            <a:r>
              <a:rPr lang="en-GB" altLang="en-US" sz="1400" dirty="0">
                <a:solidFill>
                  <a:srgbClr val="000000"/>
                </a:solidFill>
                <a:hlinkClick r:id="rId4"/>
              </a:rPr>
              <a:t>ray.moore@york.ac.uk</a:t>
            </a:r>
            <a:endParaRPr lang="en-GB" altLang="en-US" sz="1400"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10</a:t>
            </a:fld>
            <a:endParaRPr lang="en-GB" altLang="en-US">
              <a:solidFill>
                <a:schemeClr val="bg1"/>
              </a:solidFill>
            </a:endParaRPr>
          </a:p>
        </p:txBody>
      </p:sp>
      <p:sp>
        <p:nvSpPr>
          <p:cNvPr id="14346" name="Rectangle 2"/>
          <p:cNvSpPr>
            <a:spLocks noChangeArrowheads="1"/>
          </p:cNvSpPr>
          <p:nvPr/>
        </p:nvSpPr>
        <p:spPr bwMode="auto">
          <a:xfrm>
            <a:off x="179388" y="1403350"/>
            <a:ext cx="5526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‘Traditional’ deposition</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1624" y="1390534"/>
            <a:ext cx="847725" cy="207645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2973" y="3455770"/>
            <a:ext cx="1052513" cy="1085851"/>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6619" y="2706115"/>
            <a:ext cx="1524743" cy="976704"/>
          </a:xfrm>
          <a:prstGeom prst="rect">
            <a:avLst/>
          </a:prstGeom>
        </p:spPr>
      </p:pic>
      <p:pic>
        <p:nvPicPr>
          <p:cNvPr id="20" name="Picture 3" descr="C:\Users\kg750\AppData\Local\Microsoft\Windows\Temporary Internet Files\Content.IE5\2AMSU0O4\11_12_9_web[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498" t="5223" r="17511"/>
          <a:stretch/>
        </p:blipFill>
        <p:spPr bwMode="auto">
          <a:xfrm>
            <a:off x="5599143" y="1942927"/>
            <a:ext cx="1440717" cy="140067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64855" y="5057508"/>
            <a:ext cx="1813538" cy="1206827"/>
          </a:xfrm>
          <a:prstGeom prst="rect">
            <a:avLst/>
          </a:prstGeom>
        </p:spPr>
      </p:pic>
      <p:pic>
        <p:nvPicPr>
          <p:cNvPr id="22" name="Picture 6" descr="C:\Users\kg750\AppData\Local\Microsoft\Windows\Temporary Internet Files\Content.IE5\E12HN0RM\e-mail-icon[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333" t="9798" r="15091" b="15767"/>
          <a:stretch/>
        </p:blipFill>
        <p:spPr bwMode="auto">
          <a:xfrm>
            <a:off x="5455127" y="3694768"/>
            <a:ext cx="1360905" cy="113219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67892" y="4541621"/>
            <a:ext cx="981308" cy="1031775"/>
          </a:xfrm>
          <a:prstGeom prst="rect">
            <a:avLst/>
          </a:prstGeom>
        </p:spPr>
      </p:pic>
      <p:sp>
        <p:nvSpPr>
          <p:cNvPr id="31" name="Text Box 3"/>
          <p:cNvSpPr txBox="1">
            <a:spLocks noChangeArrowheads="1"/>
          </p:cNvSpPr>
          <p:nvPr/>
        </p:nvSpPr>
        <p:spPr bwMode="auto">
          <a:xfrm>
            <a:off x="179387" y="1941583"/>
            <a:ext cx="542028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0"/>
              </a:spcBef>
              <a:buClr>
                <a:srgbClr val="C00000"/>
              </a:buClr>
              <a:buNone/>
            </a:pPr>
            <a:r>
              <a:rPr lang="en-GB" altLang="en-US" sz="1800" dirty="0">
                <a:latin typeface="+mn-lt"/>
              </a:rPr>
              <a:t>Used for archives of all sizes</a:t>
            </a:r>
          </a:p>
          <a:p>
            <a:pPr marL="0" indent="0" eaLnBrk="1" hangingPunct="1">
              <a:spcBef>
                <a:spcPct val="0"/>
              </a:spcBef>
              <a:buClr>
                <a:srgbClr val="C00000"/>
              </a:buClr>
              <a:buNone/>
            </a:pPr>
            <a:endParaRPr lang="en-GB" altLang="en-US" sz="1800" dirty="0">
              <a:latin typeface="+mn-lt"/>
            </a:endParaRPr>
          </a:p>
          <a:p>
            <a:pPr eaLnBrk="1" hangingPunct="1">
              <a:spcBef>
                <a:spcPct val="0"/>
              </a:spcBef>
              <a:buClr>
                <a:srgbClr val="C00000"/>
              </a:buClr>
            </a:pPr>
            <a:r>
              <a:rPr lang="en-GB" altLang="en-US" sz="1800" dirty="0">
                <a:latin typeface="+mn-lt"/>
              </a:rPr>
              <a:t>typically involves the electronic exchange of data outside of ADS-easy, or the physical movement of data</a:t>
            </a:r>
          </a:p>
          <a:p>
            <a:pPr eaLnBrk="1" hangingPunct="1">
              <a:spcBef>
                <a:spcPct val="0"/>
              </a:spcBef>
              <a:buClr>
                <a:srgbClr val="C00000"/>
              </a:buClr>
            </a:pPr>
            <a:r>
              <a:rPr lang="en-GB" altLang="en-US" sz="1800" dirty="0">
                <a:latin typeface="+mn-lt"/>
              </a:rPr>
              <a:t>‘low tech’ approaches are sometimes the most successful</a:t>
            </a:r>
          </a:p>
          <a:p>
            <a:pPr eaLnBrk="1" hangingPunct="1">
              <a:spcBef>
                <a:spcPct val="0"/>
              </a:spcBef>
              <a:buClr>
                <a:srgbClr val="C00000"/>
              </a:buClr>
            </a:pPr>
            <a:r>
              <a:rPr lang="en-GB" sz="1800" dirty="0">
                <a:latin typeface="+mn-lt"/>
              </a:rPr>
              <a:t>allows the submission of </a:t>
            </a:r>
            <a:r>
              <a:rPr lang="en-GB" sz="1800" b="1" dirty="0">
                <a:latin typeface="+mn-lt"/>
              </a:rPr>
              <a:t>all data types</a:t>
            </a:r>
          </a:p>
          <a:p>
            <a:pPr lvl="1" eaLnBrk="1" hangingPunct="1">
              <a:spcBef>
                <a:spcPct val="0"/>
              </a:spcBef>
              <a:buClr>
                <a:srgbClr val="C00000"/>
              </a:buClr>
            </a:pPr>
            <a:r>
              <a:rPr lang="en-GB" sz="1800" dirty="0">
                <a:latin typeface="+mn-lt"/>
              </a:rPr>
              <a:t>including movies, audio, LiDAR, 3D models, etc. </a:t>
            </a:r>
          </a:p>
          <a:p>
            <a:pPr eaLnBrk="1" fontAlgn="auto" hangingPunct="1">
              <a:spcBef>
                <a:spcPct val="0"/>
              </a:spcBef>
              <a:spcAft>
                <a:spcPts val="0"/>
              </a:spcAft>
              <a:buClr>
                <a:srgbClr val="C00000"/>
              </a:buClr>
              <a:defRPr/>
            </a:pPr>
            <a:r>
              <a:rPr lang="en-GB" sz="1800" dirty="0">
                <a:solidFill>
                  <a:prstClr val="black"/>
                </a:solidFill>
                <a:latin typeface="+mn-lt"/>
              </a:rPr>
              <a:t>files found in the </a:t>
            </a:r>
            <a:r>
              <a:rPr lang="en-GB" sz="1800" dirty="0">
                <a:solidFill>
                  <a:prstClr val="black"/>
                </a:solidFill>
                <a:latin typeface="+mn-lt"/>
                <a:hlinkClick r:id="rId11"/>
              </a:rPr>
              <a:t>list of accepted formats</a:t>
            </a:r>
            <a:endParaRPr lang="en-GB" sz="1800" dirty="0">
              <a:solidFill>
                <a:prstClr val="black"/>
              </a:solidFill>
              <a:latin typeface="+mn-lt"/>
            </a:endParaRPr>
          </a:p>
          <a:p>
            <a:pPr eaLnBrk="1" fontAlgn="auto" hangingPunct="1">
              <a:spcBef>
                <a:spcPct val="0"/>
              </a:spcBef>
              <a:spcAft>
                <a:spcPts val="0"/>
              </a:spcAft>
              <a:buClr>
                <a:srgbClr val="C00000"/>
              </a:buClr>
              <a:defRPr/>
            </a:pPr>
            <a:r>
              <a:rPr lang="en-GB" sz="1800" b="1" dirty="0">
                <a:solidFill>
                  <a:prstClr val="black"/>
                </a:solidFill>
                <a:latin typeface="+mn-lt"/>
              </a:rPr>
              <a:t>no maximum file size</a:t>
            </a:r>
          </a:p>
          <a:p>
            <a:pPr eaLnBrk="1" fontAlgn="auto" hangingPunct="1">
              <a:spcBef>
                <a:spcPct val="0"/>
              </a:spcBef>
              <a:spcAft>
                <a:spcPts val="0"/>
              </a:spcAft>
              <a:buClr>
                <a:srgbClr val="C00000"/>
              </a:buClr>
              <a:defRPr/>
            </a:pPr>
            <a:r>
              <a:rPr lang="en-GB" sz="1800" b="1" dirty="0">
                <a:solidFill>
                  <a:prstClr val="black"/>
                </a:solidFill>
                <a:latin typeface="+mn-lt"/>
              </a:rPr>
              <a:t>no maximum deposit size</a:t>
            </a:r>
          </a:p>
          <a:p>
            <a:pPr eaLnBrk="1" fontAlgn="auto" hangingPunct="1">
              <a:spcBef>
                <a:spcPct val="0"/>
              </a:spcBef>
              <a:spcAft>
                <a:spcPts val="0"/>
              </a:spcAft>
              <a:buClr>
                <a:srgbClr val="C00000"/>
              </a:buClr>
              <a:defRPr/>
            </a:pPr>
            <a:r>
              <a:rPr lang="en-GB" altLang="en-US" sz="1800" dirty="0"/>
              <a:t>works well within some workflows, although more expensive</a:t>
            </a:r>
            <a:endParaRPr lang="en-GB" sz="1800" dirty="0"/>
          </a:p>
        </p:txBody>
      </p:sp>
    </p:spTree>
    <p:extLst>
      <p:ext uri="{BB962C8B-B14F-4D97-AF65-F5344CB8AC3E}">
        <p14:creationId xmlns:p14="http://schemas.microsoft.com/office/powerpoint/2010/main" val="36938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11</a:t>
            </a:fld>
            <a:endParaRPr lang="en-GB" altLang="en-US">
              <a:solidFill>
                <a:schemeClr val="bg1"/>
              </a:solidFill>
            </a:endParaRP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2"/>
          <p:cNvSpPr>
            <a:spLocks noChangeArrowheads="1"/>
          </p:cNvSpPr>
          <p:nvPr/>
        </p:nvSpPr>
        <p:spPr bwMode="auto">
          <a:xfrm>
            <a:off x="683568" y="2996952"/>
            <a:ext cx="77768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Clr>
                <a:srgbClr val="C00000"/>
              </a:buClr>
              <a:buFontTx/>
              <a:buNone/>
            </a:pPr>
            <a:r>
              <a:rPr lang="en-GB" altLang="en-US" sz="2800" dirty="0">
                <a:solidFill>
                  <a:schemeClr val="tx2"/>
                </a:solidFill>
              </a:rPr>
              <a:t>Find the right deposition route for your workflow and the data that you have created</a:t>
            </a:r>
          </a:p>
        </p:txBody>
      </p:sp>
      <p:sp>
        <p:nvSpPr>
          <p:cNvPr id="18"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pic>
        <p:nvPicPr>
          <p:cNvPr id="3" name="Picture 2">
            <a:extLst>
              <a:ext uri="{FF2B5EF4-FFF2-40B4-BE49-F238E27FC236}">
                <a16:creationId xmlns:a16="http://schemas.microsoft.com/office/drawing/2014/main" id="{EF1F5C8E-7283-4A4A-B15D-DC530C8C80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840" y="1658246"/>
            <a:ext cx="948873" cy="948873"/>
          </a:xfrm>
          <a:prstGeom prst="rect">
            <a:avLst/>
          </a:prstGeom>
        </p:spPr>
      </p:pic>
      <p:pic>
        <p:nvPicPr>
          <p:cNvPr id="5" name="Picture 4">
            <a:extLst>
              <a:ext uri="{FF2B5EF4-FFF2-40B4-BE49-F238E27FC236}">
                <a16:creationId xmlns:a16="http://schemas.microsoft.com/office/drawing/2014/main" id="{96AFABCB-9AD1-4DA6-9822-C9B868B00D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6188" y="1728442"/>
            <a:ext cx="2232248" cy="1004097"/>
          </a:xfrm>
          <a:prstGeom prst="rect">
            <a:avLst/>
          </a:prstGeom>
        </p:spPr>
      </p:pic>
      <p:pic>
        <p:nvPicPr>
          <p:cNvPr id="15" name="Picture 3" descr="C:\Users\kg750\AppData\Local\Microsoft\Windows\Temporary Internet Files\Content.IE5\2AMSU0O4\11_12_9_web[1].jpg">
            <a:extLst>
              <a:ext uri="{FF2B5EF4-FFF2-40B4-BE49-F238E27FC236}">
                <a16:creationId xmlns:a16="http://schemas.microsoft.com/office/drawing/2014/main" id="{CD7CD948-C5ED-44EE-9F2C-02EC07F7DB4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498" t="5223" r="17511"/>
          <a:stretch/>
        </p:blipFill>
        <p:spPr bwMode="auto">
          <a:xfrm>
            <a:off x="7822704" y="1767038"/>
            <a:ext cx="864096" cy="8400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54BFFC9-6A95-43B6-A571-B4CC32E870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3788" y="1510010"/>
            <a:ext cx="1108923" cy="1135599"/>
          </a:xfrm>
          <a:prstGeom prst="rect">
            <a:avLst/>
          </a:prstGeom>
        </p:spPr>
      </p:pic>
      <p:sp>
        <p:nvSpPr>
          <p:cNvPr id="9" name="TextBox 8">
            <a:extLst>
              <a:ext uri="{FF2B5EF4-FFF2-40B4-BE49-F238E27FC236}">
                <a16:creationId xmlns:a16="http://schemas.microsoft.com/office/drawing/2014/main" id="{25282A12-B45F-4164-9C14-1CBFA37B8548}"/>
              </a:ext>
            </a:extLst>
          </p:cNvPr>
          <p:cNvSpPr txBox="1"/>
          <p:nvPr/>
        </p:nvSpPr>
        <p:spPr>
          <a:xfrm>
            <a:off x="2915816" y="4473613"/>
            <a:ext cx="3970784" cy="369332"/>
          </a:xfrm>
          <a:prstGeom prst="rect">
            <a:avLst/>
          </a:prstGeom>
          <a:noFill/>
        </p:spPr>
        <p:txBody>
          <a:bodyPr wrap="square" rtlCol="0">
            <a:spAutoFit/>
          </a:bodyPr>
          <a:lstStyle/>
          <a:p>
            <a:r>
              <a:rPr lang="en-GB" dirty="0">
                <a:latin typeface="+mn-lt"/>
              </a:rPr>
              <a:t>Still unsure… just contact us</a:t>
            </a:r>
          </a:p>
        </p:txBody>
      </p:sp>
    </p:spTree>
    <p:extLst>
      <p:ext uri="{BB962C8B-B14F-4D97-AF65-F5344CB8AC3E}">
        <p14:creationId xmlns:p14="http://schemas.microsoft.com/office/powerpoint/2010/main" val="2154224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12</a:t>
            </a:fld>
            <a:endParaRPr lang="en-GB" altLang="en-US">
              <a:solidFill>
                <a:schemeClr val="bg1"/>
              </a:solidFill>
            </a:endParaRPr>
          </a:p>
        </p:txBody>
      </p:sp>
      <p:sp>
        <p:nvSpPr>
          <p:cNvPr id="14346" name="Rectangle 2"/>
          <p:cNvSpPr>
            <a:spLocks noChangeArrowheads="1"/>
          </p:cNvSpPr>
          <p:nvPr/>
        </p:nvSpPr>
        <p:spPr bwMode="auto">
          <a:xfrm>
            <a:off x="179388" y="1403350"/>
            <a:ext cx="8641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Costing and charging – know the options</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1941583"/>
            <a:ext cx="3657600" cy="3657600"/>
          </a:xfrm>
          <a:prstGeom prst="rect">
            <a:avLst/>
          </a:prstGeom>
        </p:spPr>
      </p:pic>
      <p:sp>
        <p:nvSpPr>
          <p:cNvPr id="24" name="Text Box 3"/>
          <p:cNvSpPr txBox="1">
            <a:spLocks noChangeArrowheads="1"/>
          </p:cNvSpPr>
          <p:nvPr/>
        </p:nvSpPr>
        <p:spPr bwMode="auto">
          <a:xfrm>
            <a:off x="179388" y="1941583"/>
            <a:ext cx="6768876"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
                <a:srgbClr val="C00000"/>
              </a:buClr>
            </a:pPr>
            <a:r>
              <a:rPr lang="en-GB" sz="1800" dirty="0">
                <a:latin typeface="+mn-lt"/>
              </a:rPr>
              <a:t>OASIS – is a free service</a:t>
            </a:r>
          </a:p>
          <a:p>
            <a:pPr eaLnBrk="1" hangingPunct="1">
              <a:spcBef>
                <a:spcPct val="0"/>
              </a:spcBef>
              <a:buClr>
                <a:srgbClr val="C00000"/>
              </a:buClr>
            </a:pPr>
            <a:r>
              <a:rPr lang="en-GB" sz="1800" dirty="0">
                <a:latin typeface="+mn-lt"/>
              </a:rPr>
              <a:t>OASIS Images – costs £150 (</a:t>
            </a:r>
            <a:r>
              <a:rPr lang="en-GB" sz="1800" dirty="0" err="1">
                <a:latin typeface="+mn-lt"/>
              </a:rPr>
              <a:t>exc</a:t>
            </a:r>
            <a:r>
              <a:rPr lang="en-GB" sz="1800" dirty="0">
                <a:latin typeface="+mn-lt"/>
              </a:rPr>
              <a:t> VAT)</a:t>
            </a:r>
          </a:p>
          <a:p>
            <a:pPr eaLnBrk="1" hangingPunct="1">
              <a:spcBef>
                <a:spcPct val="0"/>
              </a:spcBef>
              <a:buClr>
                <a:srgbClr val="C00000"/>
              </a:buClr>
            </a:pPr>
            <a:r>
              <a:rPr lang="en-GB" sz="1800" dirty="0">
                <a:latin typeface="+mn-lt"/>
              </a:rPr>
              <a:t>ADS-easy – costs vary according to content</a:t>
            </a:r>
          </a:p>
          <a:p>
            <a:pPr lvl="1" eaLnBrk="1" hangingPunct="1">
              <a:spcBef>
                <a:spcPct val="0"/>
              </a:spcBef>
              <a:buClr>
                <a:srgbClr val="C00000"/>
              </a:buClr>
            </a:pPr>
            <a:r>
              <a:rPr lang="en-GB" sz="1800" dirty="0">
                <a:latin typeface="+mn-lt"/>
              </a:rPr>
              <a:t>think about selection and retention</a:t>
            </a:r>
          </a:p>
          <a:p>
            <a:pPr lvl="1" eaLnBrk="1" hangingPunct="1">
              <a:spcBef>
                <a:spcPct val="0"/>
              </a:spcBef>
              <a:buClr>
                <a:srgbClr val="C00000"/>
              </a:buClr>
            </a:pPr>
            <a:r>
              <a:rPr lang="en-GB" sz="1800" dirty="0">
                <a:latin typeface="+mn-lt"/>
              </a:rPr>
              <a:t>the </a:t>
            </a:r>
            <a:r>
              <a:rPr lang="en-GB" sz="1800" dirty="0">
                <a:latin typeface="+mn-lt"/>
                <a:hlinkClick r:id="rId5"/>
              </a:rPr>
              <a:t>costing calculator</a:t>
            </a:r>
            <a:r>
              <a:rPr lang="en-GB" sz="1800" dirty="0">
                <a:latin typeface="+mn-lt"/>
              </a:rPr>
              <a:t> allows you to plan ahead for preservation and create estimates accordingly</a:t>
            </a:r>
          </a:p>
          <a:p>
            <a:pPr lvl="1" eaLnBrk="1" hangingPunct="1">
              <a:spcBef>
                <a:spcPct val="0"/>
              </a:spcBef>
              <a:buClr>
                <a:srgbClr val="C00000"/>
              </a:buClr>
            </a:pPr>
            <a:r>
              <a:rPr lang="en-GB" sz="1800" dirty="0">
                <a:latin typeface="+mn-lt"/>
              </a:rPr>
              <a:t>how to use the calculator</a:t>
            </a:r>
          </a:p>
          <a:p>
            <a:pPr lvl="1" eaLnBrk="1" hangingPunct="1">
              <a:spcBef>
                <a:spcPct val="0"/>
              </a:spcBef>
              <a:buClr>
                <a:srgbClr val="C00000"/>
              </a:buClr>
            </a:pPr>
            <a:r>
              <a:rPr lang="en-GB" sz="1800" dirty="0">
                <a:latin typeface="+mn-lt"/>
              </a:rPr>
              <a:t>download the estimate</a:t>
            </a:r>
          </a:p>
          <a:p>
            <a:pPr lvl="1" eaLnBrk="1" hangingPunct="1">
              <a:spcBef>
                <a:spcPct val="0"/>
              </a:spcBef>
              <a:buClr>
                <a:srgbClr val="C00000"/>
              </a:buClr>
            </a:pPr>
            <a:r>
              <a:rPr lang="en-GB" sz="1800" dirty="0">
                <a:latin typeface="+mn-lt"/>
              </a:rPr>
              <a:t>these costings are not saved</a:t>
            </a:r>
          </a:p>
          <a:p>
            <a:pPr eaLnBrk="1" hangingPunct="1">
              <a:spcBef>
                <a:spcPct val="0"/>
              </a:spcBef>
              <a:buClr>
                <a:srgbClr val="C00000"/>
              </a:buClr>
            </a:pPr>
            <a:r>
              <a:rPr lang="en-GB" sz="1800" dirty="0">
                <a:latin typeface="+mn-lt"/>
              </a:rPr>
              <a:t>‘Bespoke’ costing – for complex and submissions through ‘traditional’ means</a:t>
            </a:r>
          </a:p>
          <a:p>
            <a:pPr lvl="1" eaLnBrk="1" hangingPunct="1">
              <a:spcBef>
                <a:spcPct val="0"/>
              </a:spcBef>
              <a:buClr>
                <a:srgbClr val="C00000"/>
              </a:buClr>
            </a:pPr>
            <a:r>
              <a:rPr lang="en-GB" sz="1800" dirty="0">
                <a:latin typeface="+mn-lt"/>
              </a:rPr>
              <a:t>think about selection and retention</a:t>
            </a:r>
          </a:p>
          <a:p>
            <a:pPr lvl="1" eaLnBrk="1" hangingPunct="1">
              <a:spcBef>
                <a:spcPct val="0"/>
              </a:spcBef>
              <a:buClr>
                <a:srgbClr val="C00000"/>
              </a:buClr>
            </a:pPr>
            <a:r>
              <a:rPr lang="en-GB" sz="1800" dirty="0">
                <a:hlinkClick r:id="rId6"/>
              </a:rPr>
              <a:t>contact us</a:t>
            </a:r>
            <a:endParaRPr lang="en-GB" sz="1800" dirty="0"/>
          </a:p>
          <a:p>
            <a:pPr lvl="1" eaLnBrk="1" hangingPunct="1">
              <a:spcBef>
                <a:spcPct val="0"/>
              </a:spcBef>
              <a:buClr>
                <a:srgbClr val="C00000"/>
              </a:buClr>
            </a:pPr>
            <a:r>
              <a:rPr lang="en-GB" sz="1800" dirty="0">
                <a:latin typeface="+mn-lt"/>
              </a:rPr>
              <a:t>these details are documented and formerly acknowledged</a:t>
            </a:r>
          </a:p>
          <a:p>
            <a:pPr lvl="1" eaLnBrk="1" hangingPunct="1">
              <a:spcBef>
                <a:spcPct val="0"/>
              </a:spcBef>
              <a:buClr>
                <a:srgbClr val="C00000"/>
              </a:buClr>
            </a:pPr>
            <a:endParaRPr lang="en-GB" sz="1800" dirty="0">
              <a:latin typeface="+mn-lt"/>
            </a:endParaRPr>
          </a:p>
          <a:p>
            <a:pPr lvl="1" eaLnBrk="1" hangingPunct="1">
              <a:spcBef>
                <a:spcPct val="0"/>
              </a:spcBef>
              <a:buClr>
                <a:srgbClr val="C00000"/>
              </a:buClr>
            </a:pPr>
            <a:endParaRPr lang="en-GB" sz="1800" dirty="0">
              <a:latin typeface="+mn-lt"/>
            </a:endParaRPr>
          </a:p>
          <a:p>
            <a:pPr lvl="1" eaLnBrk="1" hangingPunct="1">
              <a:spcBef>
                <a:spcPct val="0"/>
              </a:spcBef>
              <a:buClr>
                <a:srgbClr val="C00000"/>
              </a:buClr>
            </a:pPr>
            <a:endParaRPr lang="en-GB" sz="1800" dirty="0">
              <a:latin typeface="+mn-lt"/>
            </a:endParaRPr>
          </a:p>
          <a:p>
            <a:pPr eaLnBrk="1" hangingPunct="1">
              <a:spcBef>
                <a:spcPct val="0"/>
              </a:spcBef>
              <a:buClr>
                <a:srgbClr val="C00000"/>
              </a:buClr>
            </a:pPr>
            <a:endParaRPr lang="en-GB" sz="1800" dirty="0">
              <a:latin typeface="+mn-lt"/>
            </a:endParaRPr>
          </a:p>
          <a:p>
            <a:pPr eaLnBrk="1" hangingPunct="1">
              <a:spcBef>
                <a:spcPct val="0"/>
              </a:spcBef>
              <a:buClr>
                <a:srgbClr val="C00000"/>
              </a:buClr>
            </a:pPr>
            <a:endParaRPr lang="en-GB" sz="1800" dirty="0">
              <a:latin typeface="+mn-lt"/>
            </a:endParaRPr>
          </a:p>
        </p:txBody>
      </p:sp>
    </p:spTree>
    <p:extLst>
      <p:ext uri="{BB962C8B-B14F-4D97-AF65-F5344CB8AC3E}">
        <p14:creationId xmlns:p14="http://schemas.microsoft.com/office/powerpoint/2010/main" val="2563096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13</a:t>
            </a:fld>
            <a:endParaRPr lang="en-GB" altLang="en-US">
              <a:solidFill>
                <a:schemeClr val="bg1"/>
              </a:solidFill>
            </a:endParaRPr>
          </a:p>
        </p:txBody>
      </p:sp>
      <p:sp>
        <p:nvSpPr>
          <p:cNvPr id="14346" name="Rectangle 2"/>
          <p:cNvSpPr>
            <a:spLocks noChangeArrowheads="1"/>
          </p:cNvSpPr>
          <p:nvPr/>
        </p:nvSpPr>
        <p:spPr bwMode="auto">
          <a:xfrm>
            <a:off x="179512" y="1460254"/>
            <a:ext cx="8640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Balancing the cost – how we charge</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
        <p:nvSpPr>
          <p:cNvPr id="2" name="TextBox 1">
            <a:extLst>
              <a:ext uri="{FF2B5EF4-FFF2-40B4-BE49-F238E27FC236}">
                <a16:creationId xmlns:a16="http://schemas.microsoft.com/office/drawing/2014/main" id="{8A2F26F5-916C-4B9A-B43D-44C34ED9E001}"/>
              </a:ext>
            </a:extLst>
          </p:cNvPr>
          <p:cNvSpPr txBox="1"/>
          <p:nvPr/>
        </p:nvSpPr>
        <p:spPr>
          <a:xfrm>
            <a:off x="3491880" y="2136338"/>
            <a:ext cx="5555435" cy="3970318"/>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GB" dirty="0"/>
              <a:t>the basis of an ADS costing is the individual file (except for geophysics)</a:t>
            </a:r>
          </a:p>
          <a:p>
            <a:pPr marL="742950" lvl="1" indent="-285750">
              <a:buClr>
                <a:srgbClr val="C00000"/>
              </a:buClr>
              <a:buFont typeface="Arial" panose="020B0604020202020204" pitchFamily="34" charset="0"/>
              <a:buChar char="•"/>
            </a:pPr>
            <a:r>
              <a:rPr lang="en-GB" dirty="0"/>
              <a:t>this allows granularity for each costing</a:t>
            </a:r>
          </a:p>
          <a:p>
            <a:pPr marL="742950" lvl="1" indent="-285750">
              <a:buClr>
                <a:srgbClr val="C00000"/>
              </a:buClr>
              <a:buFont typeface="Arial" panose="020B0604020202020204" pitchFamily="34" charset="0"/>
              <a:buChar char="•"/>
            </a:pPr>
            <a:r>
              <a:rPr lang="en-GB" dirty="0"/>
              <a:t>the charge for individual files is based on the nature and complexity of the file</a:t>
            </a:r>
          </a:p>
          <a:p>
            <a:pPr marL="1200150" lvl="2" indent="-285750">
              <a:buClr>
                <a:srgbClr val="C00000"/>
              </a:buClr>
              <a:buFont typeface="Arial" panose="020B0604020202020204" pitchFamily="34" charset="0"/>
              <a:buChar char="•"/>
            </a:pPr>
            <a:r>
              <a:rPr lang="en-GB" dirty="0"/>
              <a:t>think about format and save some money</a:t>
            </a:r>
          </a:p>
          <a:p>
            <a:pPr marL="1200150" lvl="2" indent="-285750">
              <a:buClr>
                <a:srgbClr val="C00000"/>
              </a:buClr>
              <a:buFont typeface="Arial" panose="020B0604020202020204" pitchFamily="34" charset="0"/>
              <a:buChar char="•"/>
            </a:pPr>
            <a:r>
              <a:rPr lang="en-GB" dirty="0"/>
              <a:t>e.g. a specialist report deposited – docx (£2) vs doc (£4) vs pdf (£6)</a:t>
            </a:r>
          </a:p>
          <a:p>
            <a:pPr marL="1200150" lvl="2" indent="-285750">
              <a:buClr>
                <a:srgbClr val="C00000"/>
              </a:buClr>
              <a:buFont typeface="Arial" panose="020B0604020202020204" pitchFamily="34" charset="0"/>
              <a:buChar char="•"/>
            </a:pPr>
            <a:r>
              <a:rPr lang="en-GB" dirty="0"/>
              <a:t>e.g. a </a:t>
            </a:r>
            <a:r>
              <a:rPr lang="en-GB" dirty="0" err="1"/>
              <a:t>georectified</a:t>
            </a:r>
            <a:r>
              <a:rPr lang="en-GB" dirty="0"/>
              <a:t> image – jpg/</a:t>
            </a:r>
            <a:r>
              <a:rPr lang="en-GB" dirty="0" err="1"/>
              <a:t>jpw</a:t>
            </a:r>
            <a:r>
              <a:rPr lang="en-GB" dirty="0"/>
              <a:t> (£4) vs </a:t>
            </a:r>
            <a:r>
              <a:rPr lang="en-GB" dirty="0" err="1"/>
              <a:t>tif</a:t>
            </a:r>
            <a:r>
              <a:rPr lang="en-GB" dirty="0"/>
              <a:t>/</a:t>
            </a:r>
            <a:r>
              <a:rPr lang="en-GB" dirty="0" err="1"/>
              <a:t>tifw</a:t>
            </a:r>
            <a:r>
              <a:rPr lang="en-GB" dirty="0"/>
              <a:t> (£2)</a:t>
            </a:r>
          </a:p>
          <a:p>
            <a:pPr marL="1200150" lvl="2" indent="-285750">
              <a:buClr>
                <a:srgbClr val="C00000"/>
              </a:buClr>
              <a:buFont typeface="Arial" panose="020B0604020202020204" pitchFamily="34" charset="0"/>
              <a:buChar char="•"/>
            </a:pPr>
            <a:endParaRPr lang="en-GB" dirty="0"/>
          </a:p>
          <a:p>
            <a:pPr marL="285750" indent="-285750">
              <a:buClr>
                <a:srgbClr val="C00000"/>
              </a:buClr>
              <a:buFont typeface="Arial" panose="020B0604020202020204" pitchFamily="34" charset="0"/>
              <a:buChar char="•"/>
            </a:pPr>
            <a:r>
              <a:rPr lang="en-GB" dirty="0"/>
              <a:t>geophysics – charges on an area basis</a:t>
            </a:r>
          </a:p>
          <a:p>
            <a:pPr marL="742950" lvl="1" indent="-285750">
              <a:buClr>
                <a:srgbClr val="C00000"/>
              </a:buClr>
              <a:buFont typeface="Arial" panose="020B0604020202020204" pitchFamily="34" charset="0"/>
              <a:buChar char="•"/>
            </a:pPr>
            <a:r>
              <a:rPr lang="en-GB" dirty="0"/>
              <a:t>experiments with banding but desire for granularity</a:t>
            </a:r>
          </a:p>
        </p:txBody>
      </p:sp>
      <p:pic>
        <p:nvPicPr>
          <p:cNvPr id="9" name="Picture 8" descr="A close up of a desert&#10;&#10;Description automatically generated">
            <a:extLst>
              <a:ext uri="{FF2B5EF4-FFF2-40B4-BE49-F238E27FC236}">
                <a16:creationId xmlns:a16="http://schemas.microsoft.com/office/drawing/2014/main" id="{B6EE69D0-8A04-4E29-8AA6-EF7BDFFFF9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591" y="2924696"/>
            <a:ext cx="3248580" cy="1872208"/>
          </a:xfrm>
          <a:prstGeom prst="rect">
            <a:avLst/>
          </a:prstGeom>
        </p:spPr>
      </p:pic>
      <p:sp>
        <p:nvSpPr>
          <p:cNvPr id="10" name="TextBox 9">
            <a:extLst>
              <a:ext uri="{FF2B5EF4-FFF2-40B4-BE49-F238E27FC236}">
                <a16:creationId xmlns:a16="http://schemas.microsoft.com/office/drawing/2014/main" id="{8F4F35BB-9E2A-4941-9037-7EB885EBEAA8}"/>
              </a:ext>
            </a:extLst>
          </p:cNvPr>
          <p:cNvSpPr txBox="1"/>
          <p:nvPr/>
        </p:nvSpPr>
        <p:spPr>
          <a:xfrm>
            <a:off x="179512" y="5927587"/>
            <a:ext cx="3187643" cy="523220"/>
          </a:xfrm>
          <a:prstGeom prst="rect">
            <a:avLst/>
          </a:prstGeom>
          <a:noFill/>
        </p:spPr>
        <p:txBody>
          <a:bodyPr wrap="square" rtlCol="0">
            <a:spAutoFit/>
          </a:bodyPr>
          <a:lstStyle/>
          <a:p>
            <a:r>
              <a:rPr lang="en-GB" sz="1400" dirty="0"/>
              <a:t>Image: Historic England 2012 </a:t>
            </a:r>
            <a:r>
              <a:rPr lang="en-GB" sz="1400" i="1" dirty="0"/>
              <a:t>The Geophysical Survey Database</a:t>
            </a:r>
          </a:p>
        </p:txBody>
      </p:sp>
    </p:spTree>
    <p:extLst>
      <p:ext uri="{BB962C8B-B14F-4D97-AF65-F5344CB8AC3E}">
        <p14:creationId xmlns:p14="http://schemas.microsoft.com/office/powerpoint/2010/main" val="37050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14</a:t>
            </a:fld>
            <a:endParaRPr lang="en-GB" altLang="en-US">
              <a:solidFill>
                <a:schemeClr val="bg1"/>
              </a:solidFill>
            </a:endParaRPr>
          </a:p>
        </p:txBody>
      </p:sp>
      <p:sp>
        <p:nvSpPr>
          <p:cNvPr id="14346" name="Rectangle 2"/>
          <p:cNvSpPr>
            <a:spLocks noChangeArrowheads="1"/>
          </p:cNvSpPr>
          <p:nvPr/>
        </p:nvSpPr>
        <p:spPr bwMode="auto">
          <a:xfrm>
            <a:off x="179512" y="1460254"/>
            <a:ext cx="8640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Balancing the cost – how we charge</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
        <p:nvSpPr>
          <p:cNvPr id="2" name="TextBox 1">
            <a:extLst>
              <a:ext uri="{FF2B5EF4-FFF2-40B4-BE49-F238E27FC236}">
                <a16:creationId xmlns:a16="http://schemas.microsoft.com/office/drawing/2014/main" id="{8A2F26F5-916C-4B9A-B43D-44C34ED9E001}"/>
              </a:ext>
            </a:extLst>
          </p:cNvPr>
          <p:cNvSpPr txBox="1"/>
          <p:nvPr/>
        </p:nvSpPr>
        <p:spPr>
          <a:xfrm>
            <a:off x="209344" y="2132856"/>
            <a:ext cx="3934522" cy="4247317"/>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GB" dirty="0"/>
              <a:t>images – reduction in overall charging with increasing numbers</a:t>
            </a:r>
          </a:p>
          <a:p>
            <a:pPr marL="742950" lvl="1" indent="-285750">
              <a:buClr>
                <a:srgbClr val="C00000"/>
              </a:buClr>
              <a:buFont typeface="Arial" panose="020B0604020202020204" pitchFamily="34" charset="0"/>
              <a:buChar char="•"/>
            </a:pPr>
            <a:r>
              <a:rPr lang="en-GB" dirty="0"/>
              <a:t>OASIS Images</a:t>
            </a:r>
          </a:p>
          <a:p>
            <a:pPr marL="285750" indent="-285750">
              <a:buClr>
                <a:srgbClr val="C00000"/>
              </a:buClr>
              <a:buFont typeface="Arial" panose="020B0604020202020204" pitchFamily="34" charset="0"/>
              <a:buChar char="•"/>
            </a:pPr>
            <a:endParaRPr lang="en-GB" dirty="0"/>
          </a:p>
          <a:p>
            <a:pPr marL="285750" indent="-285750">
              <a:buClr>
                <a:srgbClr val="C00000"/>
              </a:buClr>
              <a:buFont typeface="Arial" panose="020B0604020202020204" pitchFamily="34" charset="0"/>
              <a:buChar char="•"/>
            </a:pPr>
            <a:r>
              <a:rPr lang="en-GB" dirty="0"/>
              <a:t>‘start up fee’</a:t>
            </a:r>
          </a:p>
          <a:p>
            <a:pPr marL="742950" lvl="1" indent="-285750">
              <a:buClr>
                <a:srgbClr val="C00000"/>
              </a:buClr>
              <a:buFont typeface="Arial" panose="020B0604020202020204" pitchFamily="34" charset="0"/>
              <a:buChar char="•"/>
            </a:pPr>
            <a:r>
              <a:rPr lang="en-GB" dirty="0"/>
              <a:t>for deposits via ADS-easy (£200)</a:t>
            </a:r>
          </a:p>
          <a:p>
            <a:pPr marL="742950" lvl="1" indent="-285750">
              <a:buClr>
                <a:srgbClr val="C00000"/>
              </a:buClr>
              <a:buFont typeface="Arial" panose="020B0604020202020204" pitchFamily="34" charset="0"/>
              <a:buChar char="•"/>
            </a:pPr>
            <a:r>
              <a:rPr lang="en-GB" dirty="0"/>
              <a:t>for traditional deposits (£500)</a:t>
            </a:r>
          </a:p>
          <a:p>
            <a:pPr marL="1200150" lvl="2" indent="-285750">
              <a:buClr>
                <a:srgbClr val="C00000"/>
              </a:buClr>
              <a:buFont typeface="Arial" panose="020B0604020202020204" pitchFamily="34" charset="0"/>
              <a:buChar char="•"/>
            </a:pPr>
            <a:r>
              <a:rPr lang="en-GB" dirty="0"/>
              <a:t>less automation, more manual checking required</a:t>
            </a:r>
          </a:p>
          <a:p>
            <a:pPr marL="1200150" lvl="2" indent="-285750">
              <a:buClr>
                <a:srgbClr val="C00000"/>
              </a:buClr>
              <a:buFont typeface="Arial" panose="020B0604020202020204" pitchFamily="34" charset="0"/>
              <a:buChar char="•"/>
            </a:pPr>
            <a:endParaRPr lang="en-GB" dirty="0"/>
          </a:p>
          <a:p>
            <a:pPr marL="285750" indent="-285750">
              <a:buClr>
                <a:srgbClr val="C00000"/>
              </a:buClr>
              <a:buFont typeface="Arial" panose="020B0604020202020204" pitchFamily="34" charset="0"/>
              <a:buChar char="•"/>
            </a:pPr>
            <a:r>
              <a:rPr lang="en-GB" dirty="0"/>
              <a:t>storage and refreshment</a:t>
            </a:r>
          </a:p>
          <a:p>
            <a:pPr marL="285750" indent="-285750">
              <a:buClr>
                <a:srgbClr val="C00000"/>
              </a:buClr>
              <a:buFont typeface="Arial" panose="020B0604020202020204" pitchFamily="34" charset="0"/>
              <a:buChar char="•"/>
            </a:pPr>
            <a:endParaRPr lang="en-GB" dirty="0"/>
          </a:p>
          <a:p>
            <a:pPr marL="285750" indent="-285750">
              <a:buClr>
                <a:srgbClr val="C00000"/>
              </a:buClr>
              <a:buFont typeface="Arial" panose="020B0604020202020204" pitchFamily="34" charset="0"/>
              <a:buChar char="•"/>
            </a:pPr>
            <a:r>
              <a:rPr lang="en-GB" dirty="0"/>
              <a:t>additional charges for complex interface design</a:t>
            </a:r>
          </a:p>
          <a:p>
            <a:pPr>
              <a:buClr>
                <a:srgbClr val="C00000"/>
              </a:buClr>
            </a:pPr>
            <a:endParaRPr lang="en-GB" dirty="0"/>
          </a:p>
        </p:txBody>
      </p:sp>
      <p:pic>
        <p:nvPicPr>
          <p:cNvPr id="4" name="Picture 3" descr="A picture containing tree, table&#10;&#10;Description automatically generated">
            <a:extLst>
              <a:ext uri="{FF2B5EF4-FFF2-40B4-BE49-F238E27FC236}">
                <a16:creationId xmlns:a16="http://schemas.microsoft.com/office/drawing/2014/main" id="{E6C1731B-9D2A-4722-B99E-78D92A68BC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3865" y="2733899"/>
            <a:ext cx="4639592" cy="2319796"/>
          </a:xfrm>
          <a:prstGeom prst="rect">
            <a:avLst/>
          </a:prstGeom>
        </p:spPr>
      </p:pic>
      <p:sp>
        <p:nvSpPr>
          <p:cNvPr id="5" name="TextBox 4">
            <a:extLst>
              <a:ext uri="{FF2B5EF4-FFF2-40B4-BE49-F238E27FC236}">
                <a16:creationId xmlns:a16="http://schemas.microsoft.com/office/drawing/2014/main" id="{9235671E-0532-4DDD-BCC6-27E02DFAEF51}"/>
              </a:ext>
            </a:extLst>
          </p:cNvPr>
          <p:cNvSpPr txBox="1"/>
          <p:nvPr/>
        </p:nvSpPr>
        <p:spPr>
          <a:xfrm>
            <a:off x="6166366" y="5984656"/>
            <a:ext cx="2979085" cy="646331"/>
          </a:xfrm>
          <a:prstGeom prst="rect">
            <a:avLst/>
          </a:prstGeom>
          <a:noFill/>
        </p:spPr>
        <p:txBody>
          <a:bodyPr wrap="none" rtlCol="0">
            <a:spAutoFit/>
          </a:bodyPr>
          <a:lstStyle/>
          <a:p>
            <a:r>
              <a:rPr lang="en-GB" dirty="0"/>
              <a:t>Image © Wessex Archaeology</a:t>
            </a:r>
          </a:p>
          <a:p>
            <a:endParaRPr lang="en-GB" dirty="0"/>
          </a:p>
        </p:txBody>
      </p:sp>
    </p:spTree>
    <p:extLst>
      <p:ext uri="{BB962C8B-B14F-4D97-AF65-F5344CB8AC3E}">
        <p14:creationId xmlns:p14="http://schemas.microsoft.com/office/powerpoint/2010/main" val="3666216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15</a:t>
            </a:fld>
            <a:endParaRPr lang="en-GB" altLang="en-US">
              <a:solidFill>
                <a:schemeClr val="bg1"/>
              </a:solidFill>
            </a:endParaRPr>
          </a:p>
        </p:txBody>
      </p:sp>
      <p:sp>
        <p:nvSpPr>
          <p:cNvPr id="14346" name="Rectangle 2"/>
          <p:cNvSpPr>
            <a:spLocks noChangeArrowheads="1"/>
          </p:cNvSpPr>
          <p:nvPr/>
        </p:nvSpPr>
        <p:spPr bwMode="auto">
          <a:xfrm>
            <a:off x="179512" y="1460254"/>
            <a:ext cx="8640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Planning for preservation and passing on costs</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
        <p:nvSpPr>
          <p:cNvPr id="2" name="TextBox 1">
            <a:extLst>
              <a:ext uri="{FF2B5EF4-FFF2-40B4-BE49-F238E27FC236}">
                <a16:creationId xmlns:a16="http://schemas.microsoft.com/office/drawing/2014/main" id="{8A2F26F5-916C-4B9A-B43D-44C34ED9E001}"/>
              </a:ext>
            </a:extLst>
          </p:cNvPr>
          <p:cNvSpPr txBox="1"/>
          <p:nvPr/>
        </p:nvSpPr>
        <p:spPr>
          <a:xfrm>
            <a:off x="4355976" y="2151385"/>
            <a:ext cx="4608512" cy="3970318"/>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GB" dirty="0"/>
              <a:t>know the data you are creating /depositing </a:t>
            </a:r>
          </a:p>
          <a:p>
            <a:pPr marL="285750" indent="-285750">
              <a:buClr>
                <a:srgbClr val="C00000"/>
              </a:buClr>
              <a:buFont typeface="Arial" panose="020B0604020202020204" pitchFamily="34" charset="0"/>
              <a:buChar char="•"/>
            </a:pPr>
            <a:r>
              <a:rPr lang="en-GB" dirty="0"/>
              <a:t>plan for preservation from the outset and don’t simply ‘react’ afterwards</a:t>
            </a:r>
          </a:p>
          <a:p>
            <a:pPr marL="285750" indent="-285750">
              <a:buClr>
                <a:srgbClr val="C00000"/>
              </a:buClr>
              <a:buFont typeface="Arial" panose="020B0604020202020204" pitchFamily="34" charset="0"/>
              <a:buChar char="•"/>
            </a:pPr>
            <a:r>
              <a:rPr lang="en-GB" dirty="0"/>
              <a:t>think about creating a data management planning</a:t>
            </a:r>
          </a:p>
          <a:p>
            <a:pPr marL="285750" indent="-285750">
              <a:buClr>
                <a:srgbClr val="C00000"/>
              </a:buClr>
              <a:buFont typeface="Arial" panose="020B0604020202020204" pitchFamily="34" charset="0"/>
              <a:buChar char="•"/>
            </a:pPr>
            <a:r>
              <a:rPr lang="en-GB" dirty="0"/>
              <a:t>use the resources available to cost for preservation as early as possible in a project</a:t>
            </a:r>
          </a:p>
          <a:p>
            <a:pPr marL="1200150" lvl="2" indent="-285750">
              <a:buClr>
                <a:srgbClr val="C00000"/>
              </a:buClr>
              <a:buFont typeface="Arial" panose="020B0604020202020204" pitchFamily="34" charset="0"/>
              <a:buChar char="•"/>
            </a:pPr>
            <a:r>
              <a:rPr lang="en-GB" dirty="0"/>
              <a:t>clear expression of charges</a:t>
            </a:r>
          </a:p>
          <a:p>
            <a:pPr marL="1200150" lvl="2" indent="-285750">
              <a:buClr>
                <a:srgbClr val="C00000"/>
              </a:buClr>
              <a:buFont typeface="Arial" panose="020B0604020202020204" pitchFamily="34" charset="0"/>
              <a:buChar char="•"/>
            </a:pPr>
            <a:r>
              <a:rPr lang="en-GB" dirty="0"/>
              <a:t>ADS </a:t>
            </a:r>
            <a:r>
              <a:rPr lang="en-GB" dirty="0">
                <a:hlinkClick r:id="rId4"/>
              </a:rPr>
              <a:t>Costing Calculator</a:t>
            </a:r>
            <a:endParaRPr lang="en-GB" dirty="0"/>
          </a:p>
          <a:p>
            <a:pPr marL="1200150" lvl="2" indent="-285750">
              <a:buClr>
                <a:srgbClr val="C00000"/>
              </a:buClr>
              <a:buFont typeface="Arial" panose="020B0604020202020204" pitchFamily="34" charset="0"/>
              <a:buChar char="•"/>
            </a:pPr>
            <a:r>
              <a:rPr lang="en-GB" dirty="0"/>
              <a:t>contact the ADS to get a ‘bespoke’ costing</a:t>
            </a:r>
          </a:p>
          <a:p>
            <a:pPr marL="1200150" lvl="2" indent="-285750">
              <a:buClr>
                <a:srgbClr val="C00000"/>
              </a:buClr>
              <a:buFont typeface="Arial" panose="020B0604020202020204" pitchFamily="34" charset="0"/>
              <a:buChar char="•"/>
            </a:pPr>
            <a:endParaRPr lang="en-GB" dirty="0"/>
          </a:p>
          <a:p>
            <a:pPr marL="285750" indent="-285750">
              <a:buClr>
                <a:srgbClr val="C00000"/>
              </a:buClr>
              <a:buFont typeface="Arial" panose="020B0604020202020204" pitchFamily="34" charset="0"/>
              <a:buChar char="•"/>
            </a:pPr>
            <a:r>
              <a:rPr lang="en-GB" dirty="0"/>
              <a:t>these tools allow you to factor in charges for deposition of data when tendering for work</a:t>
            </a:r>
          </a:p>
        </p:txBody>
      </p:sp>
      <p:pic>
        <p:nvPicPr>
          <p:cNvPr id="5" name="Picture 4" descr="A screenshot of a cell phone&#10;&#10;Description automatically generated">
            <a:extLst>
              <a:ext uri="{FF2B5EF4-FFF2-40B4-BE49-F238E27FC236}">
                <a16:creationId xmlns:a16="http://schemas.microsoft.com/office/drawing/2014/main" id="{6725061A-EE13-4C4A-BB10-2D1BE46A6B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2162685"/>
            <a:ext cx="3670488" cy="2021591"/>
          </a:xfrm>
          <a:prstGeom prst="rect">
            <a:avLst/>
          </a:prstGeom>
          <a:effectLst>
            <a:outerShdw blurRad="431800" dist="50800" dir="2700000" algn="ctr" rotWithShape="0">
              <a:srgbClr val="000000">
                <a:alpha val="40000"/>
              </a:srgbClr>
            </a:outerShdw>
          </a:effectLst>
        </p:spPr>
      </p:pic>
      <p:pic>
        <p:nvPicPr>
          <p:cNvPr id="15" name="Picture 14">
            <a:extLst>
              <a:ext uri="{FF2B5EF4-FFF2-40B4-BE49-F238E27FC236}">
                <a16:creationId xmlns:a16="http://schemas.microsoft.com/office/drawing/2014/main" id="{B6886106-1C3C-4BB7-82C6-1E71F7F3F7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2492" y="3460298"/>
            <a:ext cx="1584176" cy="1584176"/>
          </a:xfrm>
          <a:prstGeom prst="rect">
            <a:avLst/>
          </a:prstGeom>
          <a:effectLst>
            <a:outerShdw blurRad="50800" dist="38100" dir="2700000" algn="ctr" rotWithShape="0">
              <a:srgbClr val="000000">
                <a:alpha val="40000"/>
              </a:srgbClr>
            </a:outerShdw>
          </a:effectLst>
        </p:spPr>
      </p:pic>
    </p:spTree>
    <p:extLst>
      <p:ext uri="{BB962C8B-B14F-4D97-AF65-F5344CB8AC3E}">
        <p14:creationId xmlns:p14="http://schemas.microsoft.com/office/powerpoint/2010/main" val="3335880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rawing of a cartoon character&#10;&#10;Description automatically generated">
            <a:extLst>
              <a:ext uri="{FF2B5EF4-FFF2-40B4-BE49-F238E27FC236}">
                <a16:creationId xmlns:a16="http://schemas.microsoft.com/office/drawing/2014/main" id="{1BB0CC66-E763-4936-8DA8-57C1B73011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253" y="2269675"/>
            <a:ext cx="2305494" cy="2598920"/>
          </a:xfrm>
          <a:prstGeom prst="rect">
            <a:avLst/>
          </a:prstGeom>
        </p:spPr>
      </p:pic>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16</a:t>
            </a:fld>
            <a:endParaRPr lang="en-GB" altLang="en-US">
              <a:solidFill>
                <a:schemeClr val="bg1"/>
              </a:solidFill>
            </a:endParaRPr>
          </a:p>
        </p:txBody>
      </p:sp>
      <p:sp>
        <p:nvSpPr>
          <p:cNvPr id="14346" name="Rectangle 2"/>
          <p:cNvSpPr>
            <a:spLocks noChangeArrowheads="1"/>
          </p:cNvSpPr>
          <p:nvPr/>
        </p:nvSpPr>
        <p:spPr bwMode="auto">
          <a:xfrm>
            <a:off x="179512" y="1355018"/>
            <a:ext cx="76386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Why does preservation seem so expensive?</a:t>
            </a:r>
          </a:p>
        </p:txBody>
      </p:sp>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
        <p:nvSpPr>
          <p:cNvPr id="6" name="TextBox 5">
            <a:extLst>
              <a:ext uri="{FF2B5EF4-FFF2-40B4-BE49-F238E27FC236}">
                <a16:creationId xmlns:a16="http://schemas.microsoft.com/office/drawing/2014/main" id="{A7FAC780-0827-4B72-B434-9B43FA766494}"/>
              </a:ext>
            </a:extLst>
          </p:cNvPr>
          <p:cNvSpPr txBox="1"/>
          <p:nvPr/>
        </p:nvSpPr>
        <p:spPr>
          <a:xfrm>
            <a:off x="2590800" y="1962809"/>
            <a:ext cx="6143725" cy="3693319"/>
          </a:xfrm>
          <a:prstGeom prst="rect">
            <a:avLst/>
          </a:prstGeom>
          <a:noFill/>
        </p:spPr>
        <p:txBody>
          <a:bodyPr wrap="square" rtlCol="0">
            <a:spAutoFit/>
          </a:bodyPr>
          <a:lstStyle/>
          <a:p>
            <a:pPr marL="342900" indent="-342900">
              <a:buClr>
                <a:srgbClr val="C00000"/>
              </a:buClr>
              <a:buFont typeface="Arial" panose="020B0604020202020204" pitchFamily="34" charset="0"/>
              <a:buChar char="•"/>
            </a:pPr>
            <a:r>
              <a:rPr lang="en-GB" dirty="0">
                <a:latin typeface="+mn-lt"/>
              </a:rPr>
              <a:t>data preservation is much more than data storage</a:t>
            </a:r>
          </a:p>
          <a:p>
            <a:pPr marL="342900" indent="-342900">
              <a:buClr>
                <a:srgbClr val="C00000"/>
              </a:buClr>
              <a:buFont typeface="Arial" panose="020B0604020202020204" pitchFamily="34" charset="0"/>
              <a:buChar char="•"/>
            </a:pPr>
            <a:endParaRPr lang="en-GB" dirty="0"/>
          </a:p>
          <a:p>
            <a:pPr marL="342900" indent="-342900">
              <a:buClr>
                <a:srgbClr val="C00000"/>
              </a:buClr>
              <a:buFont typeface="Arial" panose="020B0604020202020204" pitchFamily="34" charset="0"/>
              <a:buChar char="•"/>
            </a:pPr>
            <a:r>
              <a:rPr lang="en-GB" dirty="0"/>
              <a:t>requires specialist staff with the specific skills </a:t>
            </a:r>
          </a:p>
          <a:p>
            <a:pPr marL="342900" indent="-342900">
              <a:buClr>
                <a:srgbClr val="C00000"/>
              </a:buClr>
              <a:buFont typeface="Arial" panose="020B0604020202020204" pitchFamily="34" charset="0"/>
              <a:buChar char="•"/>
            </a:pPr>
            <a:r>
              <a:rPr lang="en-GB" dirty="0"/>
              <a:t>requires a complex technical infrastructure and access to resources</a:t>
            </a:r>
          </a:p>
          <a:p>
            <a:pPr marL="342900" indent="-342900">
              <a:buClr>
                <a:srgbClr val="C00000"/>
              </a:buClr>
              <a:buFont typeface="Arial" panose="020B0604020202020204" pitchFamily="34" charset="0"/>
              <a:buChar char="•"/>
            </a:pPr>
            <a:r>
              <a:rPr lang="en-GB" dirty="0"/>
              <a:t>requires qualitative assessment and validation</a:t>
            </a:r>
          </a:p>
          <a:p>
            <a:pPr marL="342900" indent="-342900">
              <a:buClr>
                <a:srgbClr val="C00000"/>
              </a:buClr>
              <a:buFont typeface="Arial" panose="020B0604020202020204" pitchFamily="34" charset="0"/>
              <a:buChar char="•"/>
            </a:pPr>
            <a:r>
              <a:rPr lang="en-GB" dirty="0"/>
              <a:t>requires a complex workflow of accession, preservation and dissemination</a:t>
            </a:r>
          </a:p>
          <a:p>
            <a:pPr marL="342900" indent="-342900">
              <a:buClr>
                <a:srgbClr val="C00000"/>
              </a:buClr>
              <a:buFont typeface="Arial" panose="020B0604020202020204" pitchFamily="34" charset="0"/>
              <a:buChar char="•"/>
            </a:pPr>
            <a:r>
              <a:rPr lang="en-GB" dirty="0"/>
              <a:t>requires checking and re-checking</a:t>
            </a:r>
          </a:p>
          <a:p>
            <a:pPr marL="342900" indent="-342900">
              <a:buClr>
                <a:srgbClr val="C00000"/>
              </a:buClr>
              <a:buFont typeface="Arial" panose="020B0604020202020204" pitchFamily="34" charset="0"/>
              <a:buChar char="•"/>
            </a:pPr>
            <a:r>
              <a:rPr lang="en-GB" dirty="0"/>
              <a:t>requires documentation</a:t>
            </a:r>
          </a:p>
          <a:p>
            <a:pPr marL="342900" indent="-342900">
              <a:buClr>
                <a:srgbClr val="C00000"/>
              </a:buClr>
              <a:buFont typeface="Arial" panose="020B0604020202020204" pitchFamily="34" charset="0"/>
              <a:buChar char="•"/>
            </a:pPr>
            <a:r>
              <a:rPr lang="en-GB" dirty="0">
                <a:latin typeface="+mn-lt"/>
              </a:rPr>
              <a:t>requires communication</a:t>
            </a:r>
          </a:p>
          <a:p>
            <a:pPr marL="342900" indent="-342900">
              <a:buClr>
                <a:srgbClr val="C00000"/>
              </a:buClr>
              <a:buFont typeface="Arial" panose="020B0604020202020204" pitchFamily="34" charset="0"/>
              <a:buChar char="•"/>
            </a:pPr>
            <a:r>
              <a:rPr lang="en-GB" dirty="0">
                <a:latin typeface="+mn-lt"/>
              </a:rPr>
              <a:t>requires active management of data to maintain data integrity (data is friable) – ‘normalisation’ of data</a:t>
            </a:r>
            <a:endParaRPr lang="en-GB" dirty="0"/>
          </a:p>
        </p:txBody>
      </p:sp>
    </p:spTree>
    <p:extLst>
      <p:ext uri="{BB962C8B-B14F-4D97-AF65-F5344CB8AC3E}">
        <p14:creationId xmlns:p14="http://schemas.microsoft.com/office/powerpoint/2010/main" val="3055537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17</a:t>
            </a:fld>
            <a:endParaRPr lang="en-GB" altLang="en-US">
              <a:solidFill>
                <a:schemeClr val="bg1"/>
              </a:solidFill>
            </a:endParaRPr>
          </a:p>
        </p:txBody>
      </p:sp>
      <p:sp>
        <p:nvSpPr>
          <p:cNvPr id="14346" name="Rectangle 2"/>
          <p:cNvSpPr>
            <a:spLocks noChangeArrowheads="1"/>
          </p:cNvSpPr>
          <p:nvPr/>
        </p:nvSpPr>
        <p:spPr bwMode="auto">
          <a:xfrm>
            <a:off x="3851920" y="2171027"/>
            <a:ext cx="4906888"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Questions, comments and discussion about charging and costing?</a:t>
            </a:r>
          </a:p>
          <a:p>
            <a:pPr eaLnBrk="1" hangingPunct="1">
              <a:buClr>
                <a:srgbClr val="C00000"/>
              </a:buClr>
              <a:buFontTx/>
              <a:buNone/>
            </a:pPr>
            <a:endParaRPr lang="en-GB" altLang="en-US" sz="2800" dirty="0">
              <a:solidFill>
                <a:schemeClr val="tx2"/>
              </a:solidFill>
            </a:endParaRPr>
          </a:p>
          <a:p>
            <a:pPr eaLnBrk="1" hangingPunct="1">
              <a:buClr>
                <a:srgbClr val="C00000"/>
              </a:buClr>
              <a:buFontTx/>
              <a:buNone/>
            </a:pPr>
            <a:r>
              <a:rPr lang="en-GB" altLang="en-US" sz="2800" dirty="0">
                <a:solidFill>
                  <a:schemeClr val="tx2"/>
                </a:solidFill>
              </a:rPr>
              <a:t>What do you think about the cost of archiving?</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978" y="1909619"/>
            <a:ext cx="3096344" cy="3505296"/>
          </a:xfrm>
          <a:prstGeom prst="rect">
            <a:avLst/>
          </a:prstGeom>
        </p:spPr>
      </p:pic>
      <p:sp>
        <p:nvSpPr>
          <p:cNvPr id="4" name="TextBox 3"/>
          <p:cNvSpPr txBox="1"/>
          <p:nvPr/>
        </p:nvSpPr>
        <p:spPr>
          <a:xfrm>
            <a:off x="1159380" y="5414915"/>
            <a:ext cx="2223942" cy="338554"/>
          </a:xfrm>
          <a:prstGeom prst="rect">
            <a:avLst/>
          </a:prstGeom>
          <a:noFill/>
        </p:spPr>
        <p:txBody>
          <a:bodyPr wrap="none" rtlCol="0">
            <a:spAutoFit/>
          </a:bodyPr>
          <a:lstStyle/>
          <a:p>
            <a:r>
              <a:rPr lang="en-GB" sz="1600" dirty="0"/>
              <a:t>Images: </a:t>
            </a:r>
            <a:r>
              <a:rPr lang="en-GB" sz="1600" dirty="0">
                <a:hlinkClick r:id="rId5"/>
              </a:rPr>
              <a:t>OpenClipArt.org</a:t>
            </a:r>
            <a:endParaRPr lang="en-GB" sz="1600" dirty="0"/>
          </a:p>
        </p:txBody>
      </p:sp>
    </p:spTree>
    <p:extLst>
      <p:ext uri="{BB962C8B-B14F-4D97-AF65-F5344CB8AC3E}">
        <p14:creationId xmlns:p14="http://schemas.microsoft.com/office/powerpoint/2010/main" val="2713328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18</a:t>
            </a:fld>
            <a:endParaRPr lang="en-GB" altLang="en-US">
              <a:solidFill>
                <a:schemeClr val="bg1"/>
              </a:solidFill>
            </a:endParaRPr>
          </a:p>
        </p:txBody>
      </p:sp>
      <p:sp>
        <p:nvSpPr>
          <p:cNvPr id="14346" name="Rectangle 2"/>
          <p:cNvSpPr>
            <a:spLocks noChangeArrowheads="1"/>
          </p:cNvSpPr>
          <p:nvPr/>
        </p:nvSpPr>
        <p:spPr bwMode="auto">
          <a:xfrm>
            <a:off x="611560" y="2924944"/>
            <a:ext cx="8352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Clr>
                <a:srgbClr val="C00000"/>
              </a:buClr>
              <a:buFontTx/>
              <a:buNone/>
            </a:pPr>
            <a:r>
              <a:rPr lang="en-GB" altLang="en-US" sz="2800" dirty="0">
                <a:solidFill>
                  <a:schemeClr val="tx2"/>
                </a:solidFill>
              </a:rPr>
              <a:t>Guidance and best practice on formats and metadata.</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Tree>
    <p:extLst>
      <p:ext uri="{BB962C8B-B14F-4D97-AF65-F5344CB8AC3E}">
        <p14:creationId xmlns:p14="http://schemas.microsoft.com/office/powerpoint/2010/main" val="733473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19</a:t>
            </a:fld>
            <a:endParaRPr lang="en-GB" altLang="en-US">
              <a:solidFill>
                <a:schemeClr val="bg1"/>
              </a:solidFill>
            </a:endParaRPr>
          </a:p>
        </p:txBody>
      </p:sp>
      <p:sp>
        <p:nvSpPr>
          <p:cNvPr id="14346" name="Rectangle 2"/>
          <p:cNvSpPr>
            <a:spLocks noChangeArrowheads="1"/>
          </p:cNvSpPr>
          <p:nvPr/>
        </p:nvSpPr>
        <p:spPr bwMode="auto">
          <a:xfrm>
            <a:off x="179388" y="1403350"/>
            <a:ext cx="85690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Guidance and best practice (General)</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
        <p:nvSpPr>
          <p:cNvPr id="12" name="Content Placeholder 2"/>
          <p:cNvSpPr>
            <a:spLocks noGrp="1"/>
          </p:cNvSpPr>
          <p:nvPr>
            <p:ph idx="1"/>
          </p:nvPr>
        </p:nvSpPr>
        <p:spPr>
          <a:xfrm>
            <a:off x="2555777" y="1926570"/>
            <a:ext cx="6480720" cy="4310718"/>
          </a:xfrm>
        </p:spPr>
        <p:txBody>
          <a:bodyPr/>
          <a:lstStyle/>
          <a:p>
            <a:pPr marL="0" indent="0">
              <a:buNone/>
            </a:pPr>
            <a:r>
              <a:rPr lang="en-US" sz="2000" b="1" dirty="0"/>
              <a:t>Digital Preservation Coalition</a:t>
            </a:r>
            <a:endParaRPr lang="en-GB" sz="2000" dirty="0">
              <a:ea typeface="ＭＳ Ｐゴシック" charset="-128"/>
              <a:cs typeface="Arial" charset="0"/>
            </a:endParaRPr>
          </a:p>
          <a:p>
            <a:r>
              <a:rPr lang="en-GB" sz="2000" dirty="0">
                <a:ea typeface="ＭＳ Ｐゴシック" charset="-128"/>
                <a:cs typeface="Arial" charset="0"/>
              </a:rPr>
              <a:t>Knowledge Base</a:t>
            </a:r>
          </a:p>
          <a:p>
            <a:pPr lvl="1"/>
            <a:r>
              <a:rPr lang="en-GB" sz="1600" dirty="0">
                <a:ea typeface="ＭＳ Ｐゴシック" charset="-128"/>
                <a:cs typeface="Arial" charset="0"/>
              </a:rPr>
              <a:t>technology watch report</a:t>
            </a:r>
          </a:p>
          <a:p>
            <a:pPr lvl="1"/>
            <a:r>
              <a:rPr lang="en-GB" sz="1600" dirty="0">
                <a:ea typeface="ＭＳ Ｐゴシック" charset="-128"/>
                <a:cs typeface="Arial" charset="0"/>
              </a:rPr>
              <a:t>digital preservation handbook</a:t>
            </a:r>
          </a:p>
          <a:p>
            <a:pPr lvl="1"/>
            <a:r>
              <a:rPr lang="en-GB" sz="1600" dirty="0">
                <a:ea typeface="ＭＳ Ｐゴシック" charset="-128"/>
                <a:cs typeface="Arial" charset="0"/>
              </a:rPr>
              <a:t>preservation tools</a:t>
            </a:r>
          </a:p>
          <a:p>
            <a:pPr lvl="1"/>
            <a:r>
              <a:rPr lang="en-GB" sz="1600" dirty="0">
                <a:ea typeface="ＭＳ Ｐゴシック" charset="-128"/>
                <a:cs typeface="Arial" charset="0"/>
              </a:rPr>
              <a:t>events (webinars and workshops)</a:t>
            </a:r>
          </a:p>
          <a:p>
            <a:pPr lvl="1"/>
            <a:endParaRPr lang="en-GB" sz="1600" dirty="0">
              <a:ea typeface="ＭＳ Ｐゴシック" charset="-128"/>
              <a:cs typeface="Arial" charset="0"/>
            </a:endParaRPr>
          </a:p>
          <a:p>
            <a:r>
              <a:rPr lang="en-GB" sz="2000" dirty="0">
                <a:ea typeface="ＭＳ Ｐゴシック" charset="-128"/>
                <a:cs typeface="Arial" charset="0"/>
              </a:rPr>
              <a:t>‘Bit List’ of digitally endangered species</a:t>
            </a:r>
          </a:p>
          <a:p>
            <a:pPr lvl="1"/>
            <a:r>
              <a:rPr lang="en-GB" sz="1600" dirty="0">
                <a:ea typeface="ＭＳ Ｐゴシック" charset="-128"/>
                <a:cs typeface="Arial" charset="0"/>
              </a:rPr>
              <a:t>crowd-sourcing exercise to discover which digital materials our community thinks are most at risk, as well as those which are relatively safe thanks to digital preservation</a:t>
            </a:r>
          </a:p>
          <a:p>
            <a:pPr marL="457200" lvl="1" indent="0">
              <a:buNone/>
            </a:pPr>
            <a:endParaRPr lang="en-GB" sz="1600" dirty="0">
              <a:ea typeface="ＭＳ Ｐゴシック" charset="-128"/>
              <a:cs typeface="Arial" charset="0"/>
            </a:endParaRPr>
          </a:p>
          <a:p>
            <a:pPr marL="57150" indent="0">
              <a:buNone/>
            </a:pPr>
            <a:r>
              <a:rPr lang="en-GB" sz="2000" dirty="0">
                <a:ea typeface="ＭＳ Ｐゴシック" charset="-128"/>
                <a:cs typeface="Arial" charset="0"/>
              </a:rPr>
              <a:t>Useful resource: </a:t>
            </a:r>
            <a:r>
              <a:rPr lang="en-GB" sz="2000" dirty="0">
                <a:hlinkClick r:id="rId4"/>
              </a:rPr>
              <a:t>https://www.dpconline.org/</a:t>
            </a:r>
            <a:endParaRPr lang="en-GB" sz="2000" dirty="0">
              <a:ea typeface="ＭＳ Ｐゴシック" charset="-128"/>
              <a:cs typeface="Arial" charset="0"/>
            </a:endParaRPr>
          </a:p>
          <a:p>
            <a:pPr lvl="1"/>
            <a:endParaRPr lang="en-GB" sz="1600" dirty="0">
              <a:ea typeface="ＭＳ Ｐゴシック" charset="-128"/>
              <a:cs typeface="Arial" charset="0"/>
            </a:endParaRPr>
          </a:p>
          <a:p>
            <a:pPr lvl="1"/>
            <a:endParaRPr lang="en-GB" sz="1600" dirty="0">
              <a:ea typeface="ＭＳ Ｐゴシック" charset="-128"/>
              <a:cs typeface="Arial" charset="0"/>
            </a:endParaRPr>
          </a:p>
          <a:p>
            <a:endParaRPr lang="en-US" sz="28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2425433"/>
            <a:ext cx="1958618" cy="57606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367" y="4087376"/>
            <a:ext cx="2066925" cy="1952625"/>
          </a:xfrm>
          <a:prstGeom prst="rect">
            <a:avLst/>
          </a:prstGeom>
          <a:effectLst>
            <a:outerShdw blurRad="50800" dist="38100" dir="2700000" algn="ctr" rotWithShape="0">
              <a:schemeClr val="tx1">
                <a:alpha val="40000"/>
              </a:schemeClr>
            </a:outerShdw>
          </a:effectLst>
        </p:spPr>
      </p:pic>
    </p:spTree>
    <p:extLst>
      <p:ext uri="{BB962C8B-B14F-4D97-AF65-F5344CB8AC3E}">
        <p14:creationId xmlns:p14="http://schemas.microsoft.com/office/powerpoint/2010/main" val="1709840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342" name="Content Placeholder 2"/>
          <p:cNvSpPr>
            <a:spLocks noGrp="1"/>
          </p:cNvSpPr>
          <p:nvPr>
            <p:ph idx="1"/>
          </p:nvPr>
        </p:nvSpPr>
        <p:spPr>
          <a:xfrm>
            <a:off x="3563888" y="1820247"/>
            <a:ext cx="5526088" cy="3543299"/>
          </a:xfrm>
        </p:spPr>
        <p:txBody>
          <a:bodyPr>
            <a:normAutofit/>
          </a:bodyPr>
          <a:lstStyle/>
          <a:p>
            <a:pPr>
              <a:lnSpc>
                <a:spcPct val="150000"/>
              </a:lnSpc>
              <a:spcBef>
                <a:spcPct val="0"/>
              </a:spcBef>
            </a:pPr>
            <a:r>
              <a:rPr lang="en-GB" altLang="en-US" sz="1800" dirty="0"/>
              <a:t>A short introduction to the cost of data preservation. (Discussion and questions)</a:t>
            </a:r>
          </a:p>
          <a:p>
            <a:pPr>
              <a:lnSpc>
                <a:spcPct val="150000"/>
              </a:lnSpc>
              <a:spcBef>
                <a:spcPct val="0"/>
              </a:spcBef>
            </a:pPr>
            <a:r>
              <a:rPr lang="en-GB" altLang="en-US" sz="1800" dirty="0"/>
              <a:t>Guidance and best practice on formats and metadata. (Discussion and questions) </a:t>
            </a:r>
          </a:p>
          <a:p>
            <a:pPr>
              <a:lnSpc>
                <a:spcPct val="150000"/>
              </a:lnSpc>
              <a:spcBef>
                <a:spcPct val="0"/>
              </a:spcBef>
            </a:pPr>
            <a:r>
              <a:rPr lang="en-GB" altLang="en-US" sz="1800" dirty="0"/>
              <a:t>Depositing: Using ADS-easy: a practical guide. (Discussion and questions) </a:t>
            </a:r>
          </a:p>
          <a:p>
            <a:pPr>
              <a:lnSpc>
                <a:spcPct val="150000"/>
              </a:lnSpc>
              <a:spcBef>
                <a:spcPct val="0"/>
              </a:spcBef>
            </a:pPr>
            <a:r>
              <a:rPr lang="en-GB" sz="1800" dirty="0"/>
              <a:t>The future: the development of OASIS. </a:t>
            </a:r>
            <a:r>
              <a:rPr lang="en-GB" altLang="en-US" sz="1800" dirty="0"/>
              <a:t>(Discussion and questions)</a:t>
            </a:r>
            <a:endParaRPr lang="en-GB" altLang="en-US" sz="2400"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2</a:t>
            </a:fld>
            <a:endParaRPr lang="en-GB" altLang="en-US">
              <a:solidFill>
                <a:schemeClr val="bg1"/>
              </a:solidFill>
            </a:endParaRPr>
          </a:p>
        </p:txBody>
      </p:sp>
      <p:sp>
        <p:nvSpPr>
          <p:cNvPr id="14346" name="Rectangle 2"/>
          <p:cNvSpPr>
            <a:spLocks noChangeArrowheads="1"/>
          </p:cNvSpPr>
          <p:nvPr/>
        </p:nvSpPr>
        <p:spPr bwMode="auto">
          <a:xfrm>
            <a:off x="179388" y="1403350"/>
            <a:ext cx="5526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Introduction</a:t>
            </a:r>
          </a:p>
        </p:txBody>
      </p:sp>
      <p:sp>
        <p:nvSpPr>
          <p:cNvPr id="14348" name="Rectangle 18"/>
          <p:cNvSpPr>
            <a:spLocks noChangeArrowheads="1"/>
          </p:cNvSpPr>
          <p:nvPr/>
        </p:nvSpPr>
        <p:spPr bwMode="auto">
          <a:xfrm>
            <a:off x="179388" y="5014746"/>
            <a:ext cx="2882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dirty="0"/>
              <a:t>Image © https://www.123rf.com/</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pic>
        <p:nvPicPr>
          <p:cNvPr id="3" name="Picture 2" descr="A picture containing toy, LEGO, indoor, small&#10;&#10;Description automatically generated">
            <a:extLst>
              <a:ext uri="{FF2B5EF4-FFF2-40B4-BE49-F238E27FC236}">
                <a16:creationId xmlns:a16="http://schemas.microsoft.com/office/drawing/2014/main" id="{7E012B6F-DB70-4534-80D6-29EFC584D8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629" y="2086247"/>
            <a:ext cx="3239124" cy="2907590"/>
          </a:xfrm>
          <a:prstGeom prst="rect">
            <a:avLst/>
          </a:prstGeom>
        </p:spPr>
      </p:pic>
      <p:sp>
        <p:nvSpPr>
          <p:cNvPr id="4" name="TextBox 3">
            <a:extLst>
              <a:ext uri="{FF2B5EF4-FFF2-40B4-BE49-F238E27FC236}">
                <a16:creationId xmlns:a16="http://schemas.microsoft.com/office/drawing/2014/main" id="{B00B3CA3-92DC-4FED-A29C-E0C9B608B8A2}"/>
              </a:ext>
            </a:extLst>
          </p:cNvPr>
          <p:cNvSpPr txBox="1"/>
          <p:nvPr/>
        </p:nvSpPr>
        <p:spPr>
          <a:xfrm>
            <a:off x="251520" y="5733256"/>
            <a:ext cx="8712968" cy="369332"/>
          </a:xfrm>
          <a:prstGeom prst="rect">
            <a:avLst/>
          </a:prstGeom>
          <a:noFill/>
        </p:spPr>
        <p:txBody>
          <a:bodyPr wrap="square" rtlCol="0">
            <a:spAutoFit/>
          </a:bodyPr>
          <a:lstStyle/>
          <a:p>
            <a:pPr algn="ctr"/>
            <a:r>
              <a:rPr lang="en-GB" dirty="0">
                <a:hlinkClick r:id="rId5"/>
              </a:rPr>
              <a:t>https://archaeologydataservice.ac.uk/learning/DevonWorkshop2019.xhtml</a:t>
            </a:r>
            <a:endParaRPr lang="en-GB" dirty="0"/>
          </a:p>
        </p:txBody>
      </p:sp>
    </p:spTree>
    <p:extLst>
      <p:ext uri="{BB962C8B-B14F-4D97-AF65-F5344CB8AC3E}">
        <p14:creationId xmlns:p14="http://schemas.microsoft.com/office/powerpoint/2010/main" val="1171462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20</a:t>
            </a:fld>
            <a:endParaRPr lang="en-GB" altLang="en-US">
              <a:solidFill>
                <a:schemeClr val="bg1"/>
              </a:solidFill>
            </a:endParaRPr>
          </a:p>
        </p:txBody>
      </p:sp>
      <p:sp>
        <p:nvSpPr>
          <p:cNvPr id="14346" name="Rectangle 2"/>
          <p:cNvSpPr>
            <a:spLocks noChangeArrowheads="1"/>
          </p:cNvSpPr>
          <p:nvPr/>
        </p:nvSpPr>
        <p:spPr bwMode="auto">
          <a:xfrm>
            <a:off x="179388" y="1403350"/>
            <a:ext cx="85690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Guidance and best practice on formats and metadata</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
        <p:nvSpPr>
          <p:cNvPr id="12" name="Content Placeholder 2"/>
          <p:cNvSpPr>
            <a:spLocks noGrp="1"/>
          </p:cNvSpPr>
          <p:nvPr>
            <p:ph idx="1"/>
          </p:nvPr>
        </p:nvSpPr>
        <p:spPr>
          <a:xfrm>
            <a:off x="431221" y="1926570"/>
            <a:ext cx="8173227" cy="4328180"/>
          </a:xfrm>
        </p:spPr>
        <p:txBody>
          <a:bodyPr/>
          <a:lstStyle/>
          <a:p>
            <a:pPr marL="0" indent="0">
              <a:buNone/>
            </a:pPr>
            <a:r>
              <a:rPr lang="en-US" sz="2000" b="1" dirty="0"/>
              <a:t>ADS/Digital Antiquity Guides to Good Practice</a:t>
            </a:r>
          </a:p>
          <a:p>
            <a:pPr marL="0" indent="0">
              <a:buNone/>
            </a:pPr>
            <a:endParaRPr lang="en-GB" sz="1600" dirty="0">
              <a:ea typeface="ＭＳ Ｐゴシック" charset="-128"/>
              <a:cs typeface="Arial" charset="0"/>
            </a:endParaRPr>
          </a:p>
          <a:p>
            <a:r>
              <a:rPr lang="en-GB" sz="1800" dirty="0">
                <a:ea typeface="ＭＳ Ｐゴシック" charset="-128"/>
                <a:cs typeface="Arial" charset="0"/>
              </a:rPr>
              <a:t>Digital Data (general)</a:t>
            </a:r>
          </a:p>
          <a:p>
            <a:r>
              <a:rPr lang="en-GB" sz="1800" dirty="0">
                <a:ea typeface="ＭＳ Ｐゴシック" charset="-128"/>
                <a:cs typeface="Arial" charset="0"/>
              </a:rPr>
              <a:t>Data-type specific</a:t>
            </a:r>
          </a:p>
          <a:p>
            <a:r>
              <a:rPr lang="en-GB" sz="1800" dirty="0">
                <a:ea typeface="ＭＳ Ｐゴシック" charset="-128"/>
                <a:cs typeface="Arial" charset="0"/>
              </a:rPr>
              <a:t>GIS</a:t>
            </a:r>
          </a:p>
          <a:p>
            <a:r>
              <a:rPr lang="en-GB" sz="1800" dirty="0">
                <a:ea typeface="ＭＳ Ｐゴシック" charset="-128"/>
                <a:cs typeface="Arial" charset="0"/>
              </a:rPr>
              <a:t>CAD</a:t>
            </a:r>
          </a:p>
          <a:p>
            <a:r>
              <a:rPr lang="en-GB" sz="1800" dirty="0">
                <a:ea typeface="ＭＳ Ｐゴシック" charset="-128"/>
                <a:cs typeface="Arial" charset="0"/>
              </a:rPr>
              <a:t>3D Models</a:t>
            </a:r>
          </a:p>
          <a:p>
            <a:r>
              <a:rPr lang="en-GB" sz="1800" dirty="0">
                <a:ea typeface="ＭＳ Ｐゴシック" charset="-128"/>
                <a:cs typeface="Arial" charset="0"/>
              </a:rPr>
              <a:t>Geophysics</a:t>
            </a:r>
          </a:p>
          <a:p>
            <a:r>
              <a:rPr lang="en-GB" sz="1800" dirty="0">
                <a:ea typeface="ＭＳ Ｐゴシック" charset="-128"/>
                <a:cs typeface="Arial" charset="0"/>
              </a:rPr>
              <a:t>Aerial Survey</a:t>
            </a:r>
          </a:p>
          <a:p>
            <a:r>
              <a:rPr lang="en-GB" sz="1800" dirty="0">
                <a:ea typeface="ＭＳ Ｐゴシック" charset="-128"/>
                <a:cs typeface="Arial" charset="0"/>
              </a:rPr>
              <a:t>Laser Scanning</a:t>
            </a:r>
          </a:p>
          <a:p>
            <a:r>
              <a:rPr lang="en-GB" sz="1800" dirty="0">
                <a:ea typeface="ＭＳ Ｐゴシック" charset="-128"/>
                <a:cs typeface="Arial" charset="0"/>
              </a:rPr>
              <a:t>Remote Sensing</a:t>
            </a:r>
          </a:p>
          <a:p>
            <a:r>
              <a:rPr lang="en-GB" sz="1800" dirty="0">
                <a:ea typeface="ＭＳ Ｐゴシック" charset="-128"/>
                <a:cs typeface="Arial" charset="0"/>
              </a:rPr>
              <a:t>Photogrammetry</a:t>
            </a:r>
          </a:p>
          <a:p>
            <a:endParaRPr lang="en-GB" sz="2000" dirty="0">
              <a:ea typeface="ＭＳ Ｐゴシック" charset="-128"/>
              <a:cs typeface="Arial" charset="0"/>
            </a:endParaRPr>
          </a:p>
          <a:p>
            <a:endParaRPr lang="en-US" sz="2800" dirty="0"/>
          </a:p>
        </p:txBody>
      </p:sp>
      <p:pic>
        <p:nvPicPr>
          <p:cNvPr id="15" name="Pictur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5369" t="11107" r="4786" b="27090"/>
          <a:stretch/>
        </p:blipFill>
        <p:spPr bwMode="auto">
          <a:xfrm>
            <a:off x="3851920" y="2383260"/>
            <a:ext cx="4946893" cy="319587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6" descr="ap_cover-v2.jpg">
            <a:hlinkClick r:id="rId4"/>
          </p:cNvPr>
          <p:cNvPicPr>
            <a:picLocks noChangeAspect="1"/>
          </p:cNvPicPr>
          <p:nvPr/>
        </p:nvPicPr>
        <p:blipFill rotWithShape="1">
          <a:blip r:embed="rId6"/>
          <a:srcRect l="52227" t="22948" r="4869" b="7542"/>
          <a:stretch/>
        </p:blipFill>
        <p:spPr bwMode="auto">
          <a:xfrm>
            <a:off x="7884368" y="3020938"/>
            <a:ext cx="1004472" cy="131140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7" name="Rectangle 16"/>
          <p:cNvSpPr/>
          <p:nvPr/>
        </p:nvSpPr>
        <p:spPr>
          <a:xfrm>
            <a:off x="3956213" y="5733256"/>
            <a:ext cx="4842600" cy="369332"/>
          </a:xfrm>
          <a:prstGeom prst="rect">
            <a:avLst/>
          </a:prstGeom>
        </p:spPr>
        <p:txBody>
          <a:bodyPr wrap="square">
            <a:spAutoFit/>
          </a:bodyPr>
          <a:lstStyle/>
          <a:p>
            <a:pPr algn="r">
              <a:spcBef>
                <a:spcPct val="20000"/>
              </a:spcBef>
              <a:buClr>
                <a:srgbClr val="C00000"/>
              </a:buClr>
            </a:pPr>
            <a:r>
              <a:rPr lang="en-GB" dirty="0">
                <a:ea typeface="ＭＳ Ｐゴシック" pitchFamily="-106" charset="-128"/>
                <a:cs typeface="ＭＳ Ｐゴシック" pitchFamily="-106" charset="-128"/>
                <a:hlinkClick r:id="rId7"/>
              </a:rPr>
              <a:t>http://</a:t>
            </a:r>
            <a:r>
              <a:rPr lang="en-GB" dirty="0" err="1">
                <a:ea typeface="ＭＳ Ｐゴシック" pitchFamily="-106" charset="-128"/>
                <a:cs typeface="ＭＳ Ｐゴシック" pitchFamily="-106" charset="-128"/>
                <a:hlinkClick r:id="rId7"/>
              </a:rPr>
              <a:t>guides.archaeologydataservice.ac.uk</a:t>
            </a:r>
            <a:r>
              <a:rPr lang="en-GB" dirty="0">
                <a:ea typeface="ＭＳ Ｐゴシック" pitchFamily="-106" charset="-128"/>
                <a:cs typeface="ＭＳ Ｐゴシック" pitchFamily="-106" charset="-128"/>
                <a:hlinkClick r:id="rId7"/>
              </a:rPr>
              <a:t>/</a:t>
            </a:r>
            <a:endParaRPr lang="en-GB" dirty="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3089104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21</a:t>
            </a:fld>
            <a:endParaRPr lang="en-GB" altLang="en-US">
              <a:solidFill>
                <a:schemeClr val="bg1"/>
              </a:solidFill>
            </a:endParaRPr>
          </a:p>
        </p:txBody>
      </p:sp>
      <p:sp>
        <p:nvSpPr>
          <p:cNvPr id="14346" name="Rectangle 2"/>
          <p:cNvSpPr>
            <a:spLocks noChangeArrowheads="1"/>
          </p:cNvSpPr>
          <p:nvPr/>
        </p:nvSpPr>
        <p:spPr bwMode="auto">
          <a:xfrm>
            <a:off x="179388" y="1403350"/>
            <a:ext cx="85690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Guidelines for Depositors</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
        <p:nvSpPr>
          <p:cNvPr id="12" name="Content Placeholder 2"/>
          <p:cNvSpPr>
            <a:spLocks noGrp="1"/>
          </p:cNvSpPr>
          <p:nvPr>
            <p:ph idx="1"/>
          </p:nvPr>
        </p:nvSpPr>
        <p:spPr>
          <a:xfrm>
            <a:off x="4644007" y="1926570"/>
            <a:ext cx="4212274" cy="4094718"/>
          </a:xfrm>
        </p:spPr>
        <p:txBody>
          <a:bodyPr/>
          <a:lstStyle/>
          <a:p>
            <a:pPr marL="0" indent="0">
              <a:buNone/>
            </a:pPr>
            <a:r>
              <a:rPr lang="en-GB" sz="1800" dirty="0">
                <a:ea typeface="ＭＳ Ｐゴシック" charset="-128"/>
                <a:cs typeface="Arial" charset="0"/>
              </a:rPr>
              <a:t>Focus on deposition with the ADS, but lots of, but lots of good general advice on data management </a:t>
            </a:r>
          </a:p>
          <a:p>
            <a:r>
              <a:rPr lang="en-GB" sz="1800" dirty="0">
                <a:ea typeface="ＭＳ Ｐゴシック" charset="-128"/>
                <a:cs typeface="Arial" charset="0"/>
              </a:rPr>
              <a:t>Preparing Collections for Deposit</a:t>
            </a:r>
          </a:p>
          <a:p>
            <a:pPr lvl="1"/>
            <a:r>
              <a:rPr lang="en-GB" sz="1800" dirty="0">
                <a:ea typeface="ＭＳ Ｐゴシック" charset="-128"/>
                <a:cs typeface="Arial" charset="0"/>
              </a:rPr>
              <a:t>DMP</a:t>
            </a:r>
          </a:p>
          <a:p>
            <a:pPr lvl="1"/>
            <a:r>
              <a:rPr lang="en-GB" sz="1800" dirty="0">
                <a:ea typeface="ＭＳ Ｐゴシック" charset="-128"/>
                <a:cs typeface="Arial" charset="0"/>
              </a:rPr>
              <a:t>File management (formats, naming, versioning, </a:t>
            </a:r>
            <a:r>
              <a:rPr lang="en-GB" sz="1800" dirty="0" err="1">
                <a:ea typeface="ＭＳ Ｐゴシック" charset="-128"/>
                <a:cs typeface="Arial" charset="0"/>
              </a:rPr>
              <a:t>etc</a:t>
            </a:r>
            <a:r>
              <a:rPr lang="en-GB" sz="1800" dirty="0">
                <a:ea typeface="ＭＳ Ｐゴシック" charset="-128"/>
                <a:cs typeface="Arial" charset="0"/>
              </a:rPr>
              <a:t>)</a:t>
            </a:r>
          </a:p>
          <a:p>
            <a:r>
              <a:rPr lang="en-GB" sz="1800" dirty="0">
                <a:ea typeface="ＭＳ Ｐゴシック" charset="-128"/>
                <a:cs typeface="Arial" charset="0"/>
              </a:rPr>
              <a:t>Appropriate documentation</a:t>
            </a:r>
          </a:p>
          <a:p>
            <a:r>
              <a:rPr lang="en-GB" sz="1800" dirty="0">
                <a:ea typeface="ＭＳ Ｐゴシック" charset="-128"/>
                <a:cs typeface="Arial" charset="0"/>
              </a:rPr>
              <a:t>Metadata</a:t>
            </a:r>
          </a:p>
          <a:p>
            <a:pPr marL="0" indent="0">
              <a:buNone/>
            </a:pPr>
            <a:endParaRPr lang="en-GB" sz="2000" dirty="0">
              <a:ea typeface="ＭＳ Ｐゴシック" charset="-128"/>
              <a:cs typeface="Arial" charset="0"/>
            </a:endParaRPr>
          </a:p>
        </p:txBody>
      </p:sp>
      <p:sp>
        <p:nvSpPr>
          <p:cNvPr id="17" name="Rectangle 16"/>
          <p:cNvSpPr/>
          <p:nvPr/>
        </p:nvSpPr>
        <p:spPr>
          <a:xfrm>
            <a:off x="-36512" y="5944553"/>
            <a:ext cx="7346553" cy="369332"/>
          </a:xfrm>
          <a:prstGeom prst="rect">
            <a:avLst/>
          </a:prstGeom>
        </p:spPr>
        <p:txBody>
          <a:bodyPr wrap="square">
            <a:spAutoFit/>
          </a:bodyPr>
          <a:lstStyle/>
          <a:p>
            <a:pPr algn="r">
              <a:spcBef>
                <a:spcPct val="20000"/>
              </a:spcBef>
              <a:buClr>
                <a:srgbClr val="C00000"/>
              </a:buClr>
            </a:pPr>
            <a:r>
              <a:rPr lang="en-GB" dirty="0">
                <a:latin typeface="+mn-lt"/>
                <a:ea typeface="ＭＳ Ｐゴシック" pitchFamily="-106" charset="-128"/>
                <a:cs typeface="ＭＳ Ｐゴシック" pitchFamily="-106" charset="-128"/>
                <a:hlinkClick r:id="rId4"/>
              </a:rPr>
              <a:t>https://archaeologydataservice.ac.uk/advice/guidelinesForDepositors.xhtml</a:t>
            </a:r>
            <a:endParaRPr lang="en-GB" dirty="0">
              <a:latin typeface="+mn-lt"/>
              <a:ea typeface="ＭＳ Ｐゴシック" pitchFamily="-106" charset="-128"/>
              <a:cs typeface="ＭＳ Ｐゴシック" pitchFamily="-106" charset="-128"/>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388" y="2061507"/>
            <a:ext cx="4125009" cy="2265129"/>
          </a:xfrm>
          <a:prstGeom prst="rect">
            <a:avLst/>
          </a:prstGeom>
          <a:effectLst>
            <a:outerShdw blurRad="50800" dist="38100" dir="2700000" algn="ctr" rotWithShape="0">
              <a:schemeClr val="tx1">
                <a:alpha val="40000"/>
              </a:schemeClr>
            </a:outerShdw>
          </a:effectLst>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7664" y="3391494"/>
            <a:ext cx="2495550" cy="24765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40650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22</a:t>
            </a:fld>
            <a:endParaRPr lang="en-GB" altLang="en-US">
              <a:solidFill>
                <a:schemeClr val="bg1"/>
              </a:solidFill>
            </a:endParaRPr>
          </a:p>
        </p:txBody>
      </p:sp>
      <p:sp>
        <p:nvSpPr>
          <p:cNvPr id="14346" name="Rectangle 2"/>
          <p:cNvSpPr>
            <a:spLocks noChangeArrowheads="1"/>
          </p:cNvSpPr>
          <p:nvPr/>
        </p:nvSpPr>
        <p:spPr bwMode="auto">
          <a:xfrm>
            <a:off x="179388" y="1403350"/>
            <a:ext cx="85690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Data Management Planning</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pic>
        <p:nvPicPr>
          <p:cNvPr id="15" name="Picture 2" descr="ArchiveData saf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2318332"/>
            <a:ext cx="2448272" cy="148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bwMode="auto">
          <a:xfrm>
            <a:off x="323529" y="1988840"/>
            <a:ext cx="6408711"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charset="0"/>
              <a:buNone/>
            </a:pPr>
            <a:r>
              <a:rPr lang="en-GB" altLang="en-US" sz="1800" i="1" dirty="0"/>
              <a:t>A data management plan (or DMP) is a formal document that outlines how data will be handled during a research project, and also once that project has been completed. The aim of the DMP is to consider the many aspects of data management throughout the data lifecycle; this ensures that all data produced is well-managed in the present, and prepared for preservation in the future.</a:t>
            </a:r>
          </a:p>
          <a:p>
            <a:pPr marL="0" indent="0" algn="ctr">
              <a:buFont typeface="Arial" charset="0"/>
              <a:buNone/>
            </a:pPr>
            <a:endParaRPr lang="en-GB" sz="1800" i="1" dirty="0">
              <a:ea typeface="ＭＳ Ｐゴシック" charset="-128"/>
              <a:cs typeface="Arial" charset="0"/>
            </a:endParaRPr>
          </a:p>
          <a:p>
            <a:r>
              <a:rPr lang="en-GB" sz="1800" dirty="0">
                <a:ea typeface="ＭＳ Ｐゴシック" charset="-128"/>
                <a:cs typeface="Arial" charset="0"/>
              </a:rPr>
              <a:t>Thinking about data management allows us to understand how data is created, generated, stored, preserved and used</a:t>
            </a:r>
          </a:p>
          <a:p>
            <a:r>
              <a:rPr lang="en-GB" sz="1800" dirty="0">
                <a:ea typeface="ＭＳ Ｐゴシック" charset="-128"/>
                <a:cs typeface="Arial" charset="0"/>
              </a:rPr>
              <a:t>This isn’t something simply for those undertaking academic research, but for all of us who are actively creating digital data</a:t>
            </a:r>
          </a:p>
          <a:p>
            <a:endParaRPr lang="en-GB" sz="1800" dirty="0">
              <a:ea typeface="ＭＳ Ｐゴシック" charset="-128"/>
              <a:cs typeface="Arial" charset="0"/>
            </a:endParaRPr>
          </a:p>
          <a:p>
            <a:r>
              <a:rPr lang="en-GB" sz="1800" dirty="0">
                <a:ea typeface="ＭＳ Ｐゴシック" charset="-128"/>
                <a:cs typeface="Arial" charset="0"/>
              </a:rPr>
              <a:t>Useful resource: Digital Curation Centre has a wide variety of resources online to help –</a:t>
            </a:r>
            <a:r>
              <a:rPr lang="en-US" sz="1800" dirty="0"/>
              <a:t> e.g. </a:t>
            </a:r>
            <a:r>
              <a:rPr lang="en-US" sz="1800" dirty="0">
                <a:hlinkClick r:id="rId5"/>
              </a:rPr>
              <a:t>https://dmponline.dcc.ac.uk/</a:t>
            </a:r>
            <a:r>
              <a:rPr lang="en-US" sz="1800" dirty="0"/>
              <a:t>)</a:t>
            </a:r>
            <a:endParaRPr lang="en-GB" sz="1800" dirty="0">
              <a:ea typeface="ＭＳ Ｐゴシック" charset="-128"/>
              <a:cs typeface="Arial" charset="0"/>
            </a:endParaRPr>
          </a:p>
          <a:p>
            <a:endParaRPr lang="en-GB" sz="1800" dirty="0">
              <a:ea typeface="ＭＳ Ｐゴシック" charset="-128"/>
              <a:cs typeface="Arial" charset="0"/>
            </a:endParaRPr>
          </a:p>
          <a:p>
            <a:pPr marL="0" indent="0">
              <a:buFont typeface="Arial" charset="0"/>
              <a:buNone/>
            </a:pPr>
            <a:endParaRPr lang="en-GB" sz="2000" dirty="0">
              <a:ea typeface="ＭＳ Ｐゴシック" charset="-128"/>
              <a:cs typeface="Arial" charset="0"/>
            </a:endParaRPr>
          </a:p>
        </p:txBody>
      </p:sp>
      <p:sp>
        <p:nvSpPr>
          <p:cNvPr id="4" name="Rectangle 3"/>
          <p:cNvSpPr/>
          <p:nvPr/>
        </p:nvSpPr>
        <p:spPr>
          <a:xfrm>
            <a:off x="5768819" y="1315051"/>
            <a:ext cx="3384376" cy="276999"/>
          </a:xfrm>
          <a:prstGeom prst="rect">
            <a:avLst/>
          </a:prstGeom>
        </p:spPr>
        <p:txBody>
          <a:bodyPr wrap="square">
            <a:spAutoFit/>
          </a:bodyPr>
          <a:lstStyle/>
          <a:p>
            <a:r>
              <a:rPr lang="en-GB" altLang="en-US" sz="1200" dirty="0">
                <a:latin typeface="+mn-lt"/>
              </a:rPr>
              <a:t>Image: © Digital Preservation Business Case Toolkit</a:t>
            </a: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1753" y="5184014"/>
            <a:ext cx="2683443" cy="766698"/>
          </a:xfrm>
          <a:prstGeom prst="rect">
            <a:avLst/>
          </a:prstGeom>
        </p:spPr>
      </p:pic>
      <p:sp>
        <p:nvSpPr>
          <p:cNvPr id="19" name="TextBox 18"/>
          <p:cNvSpPr txBox="1"/>
          <p:nvPr/>
        </p:nvSpPr>
        <p:spPr>
          <a:xfrm>
            <a:off x="6726391" y="5944885"/>
            <a:ext cx="2315955" cy="369332"/>
          </a:xfrm>
          <a:prstGeom prst="rect">
            <a:avLst/>
          </a:prstGeom>
          <a:noFill/>
        </p:spPr>
        <p:txBody>
          <a:bodyPr wrap="none" rtlCol="0">
            <a:spAutoFit/>
          </a:bodyPr>
          <a:lstStyle/>
          <a:p>
            <a:r>
              <a:rPr lang="en-US" dirty="0">
                <a:latin typeface="+mn-lt"/>
                <a:hlinkClick r:id="rId7"/>
              </a:rPr>
              <a:t>http://www.dcc.ac.uk/</a:t>
            </a:r>
            <a:endParaRPr lang="en-GB" dirty="0">
              <a:latin typeface="+mn-lt"/>
            </a:endParaRPr>
          </a:p>
        </p:txBody>
      </p:sp>
    </p:spTree>
    <p:extLst>
      <p:ext uri="{BB962C8B-B14F-4D97-AF65-F5344CB8AC3E}">
        <p14:creationId xmlns:p14="http://schemas.microsoft.com/office/powerpoint/2010/main" val="2163035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23</a:t>
            </a:fld>
            <a:endParaRPr lang="en-GB" altLang="en-US">
              <a:solidFill>
                <a:schemeClr val="bg1"/>
              </a:solidFill>
            </a:endParaRPr>
          </a:p>
        </p:txBody>
      </p:sp>
      <p:sp>
        <p:nvSpPr>
          <p:cNvPr id="14346" name="Rectangle 2"/>
          <p:cNvSpPr>
            <a:spLocks noChangeArrowheads="1"/>
          </p:cNvSpPr>
          <p:nvPr/>
        </p:nvSpPr>
        <p:spPr bwMode="auto">
          <a:xfrm>
            <a:off x="179388" y="1403350"/>
            <a:ext cx="85690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Data Management Planning</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
        <p:nvSpPr>
          <p:cNvPr id="12" name="Content Placeholder 2"/>
          <p:cNvSpPr>
            <a:spLocks noGrp="1"/>
          </p:cNvSpPr>
          <p:nvPr>
            <p:ph idx="1"/>
          </p:nvPr>
        </p:nvSpPr>
        <p:spPr>
          <a:xfrm>
            <a:off x="1331640" y="1926570"/>
            <a:ext cx="6120679" cy="4094718"/>
          </a:xfrm>
        </p:spPr>
        <p:txBody>
          <a:bodyPr/>
          <a:lstStyle/>
          <a:p>
            <a:r>
              <a:rPr lang="en-GB" sz="1800" dirty="0">
                <a:ea typeface="ＭＳ Ｐゴシック" charset="-128"/>
                <a:cs typeface="Arial" charset="0"/>
              </a:rPr>
              <a:t>ensure data is accurate, complete, authentic and reliable</a:t>
            </a:r>
          </a:p>
          <a:p>
            <a:r>
              <a:rPr lang="en-GB" sz="1800" dirty="0">
                <a:ea typeface="ＭＳ Ｐゴシック" charset="-128"/>
                <a:cs typeface="Arial" charset="0"/>
              </a:rPr>
              <a:t>flag up where assistance may be necessary</a:t>
            </a:r>
          </a:p>
          <a:p>
            <a:r>
              <a:rPr lang="en-GB" sz="1800" dirty="0">
                <a:ea typeface="ＭＳ Ｐゴシック" charset="-128"/>
                <a:cs typeface="Arial" charset="0"/>
              </a:rPr>
              <a:t>improve efficiency and unnecessary duplication of effort</a:t>
            </a:r>
          </a:p>
          <a:p>
            <a:r>
              <a:rPr lang="en-GB" sz="1800" dirty="0">
                <a:ea typeface="ＭＳ Ｐゴシック" charset="-128"/>
                <a:cs typeface="Arial" charset="0"/>
              </a:rPr>
              <a:t>communicate process to others (enable continuity if staff changes)</a:t>
            </a:r>
          </a:p>
          <a:p>
            <a:r>
              <a:rPr lang="en-GB" sz="1800" dirty="0">
                <a:ea typeface="ＭＳ Ｐゴシック" charset="-128"/>
                <a:cs typeface="Arial" charset="0"/>
              </a:rPr>
              <a:t>save time and resources </a:t>
            </a:r>
          </a:p>
          <a:p>
            <a:r>
              <a:rPr lang="en-GB" sz="1800" dirty="0">
                <a:ea typeface="ＭＳ Ｐゴシック" charset="-128"/>
                <a:cs typeface="Arial" charset="0"/>
              </a:rPr>
              <a:t>improve data security and minimise risk of data loss</a:t>
            </a:r>
          </a:p>
          <a:p>
            <a:r>
              <a:rPr lang="en-GB" sz="1800" dirty="0">
                <a:ea typeface="ＭＳ Ｐゴシック" charset="-128"/>
                <a:cs typeface="Arial" charset="0"/>
              </a:rPr>
              <a:t>think about what data will be created and how</a:t>
            </a:r>
          </a:p>
          <a:p>
            <a:r>
              <a:rPr lang="en-GB" sz="1800" dirty="0">
                <a:ea typeface="ＭＳ Ｐゴシック" charset="-128"/>
                <a:cs typeface="Arial" charset="0"/>
              </a:rPr>
              <a:t>professional reasons</a:t>
            </a:r>
          </a:p>
          <a:p>
            <a:r>
              <a:rPr lang="en-GB" sz="1800" dirty="0">
                <a:ea typeface="ＭＳ Ｐゴシック" charset="-128"/>
                <a:cs typeface="Arial" charset="0"/>
              </a:rPr>
              <a:t>moral obligation</a:t>
            </a:r>
          </a:p>
          <a:p>
            <a:r>
              <a:rPr lang="en-GB" sz="1800" dirty="0">
                <a:ea typeface="ＭＳ Ｐゴシック" charset="-128"/>
                <a:cs typeface="Arial" charset="0"/>
              </a:rPr>
              <a:t>provides a practical starting point to help structure thoughts</a:t>
            </a:r>
          </a:p>
          <a:p>
            <a:r>
              <a:rPr lang="en-GB" sz="1800" dirty="0">
                <a:ea typeface="ＭＳ Ｐゴシック" charset="-128"/>
                <a:cs typeface="Arial" charset="0"/>
              </a:rPr>
              <a:t>ensure data preservation (in short and long term) and allows you to plan for preservation AND reuse</a:t>
            </a:r>
          </a:p>
          <a:p>
            <a:pPr marL="0" indent="0">
              <a:buNone/>
            </a:pPr>
            <a:endParaRPr lang="en-GB" sz="1800" dirty="0">
              <a:ea typeface="ＭＳ Ｐゴシック" charset="-128"/>
              <a:cs typeface="Arial" charset="0"/>
            </a:endParaRPr>
          </a:p>
          <a:p>
            <a:pPr marL="0" indent="0">
              <a:buNone/>
            </a:pPr>
            <a:endParaRPr lang="en-GB" sz="2000" dirty="0">
              <a:ea typeface="ＭＳ Ｐゴシック" charset="-128"/>
              <a:cs typeface="Arial" charset="0"/>
            </a:endParaRPr>
          </a:p>
        </p:txBody>
      </p:sp>
    </p:spTree>
    <p:extLst>
      <p:ext uri="{BB962C8B-B14F-4D97-AF65-F5344CB8AC3E}">
        <p14:creationId xmlns:p14="http://schemas.microsoft.com/office/powerpoint/2010/main" val="145680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s://www.sherrytorkos.com/wp-content/uploads/2013/10/woman-juggling-ti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975" y="3554599"/>
            <a:ext cx="3708487" cy="31100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24</a:t>
            </a:fld>
            <a:endParaRPr lang="en-GB" altLang="en-US">
              <a:solidFill>
                <a:schemeClr val="bg1"/>
              </a:solidFill>
            </a:endParaRPr>
          </a:p>
        </p:txBody>
      </p:sp>
      <p:sp>
        <p:nvSpPr>
          <p:cNvPr id="14346" name="Rectangle 2"/>
          <p:cNvSpPr>
            <a:spLocks noChangeArrowheads="1"/>
          </p:cNvSpPr>
          <p:nvPr/>
        </p:nvSpPr>
        <p:spPr bwMode="auto">
          <a:xfrm>
            <a:off x="179388" y="1403350"/>
            <a:ext cx="85690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Data Management Planning</a:t>
            </a:r>
          </a:p>
        </p:txBody>
      </p:sp>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
        <p:nvSpPr>
          <p:cNvPr id="15" name="Content Placeholder 2"/>
          <p:cNvSpPr>
            <a:spLocks noGrp="1"/>
          </p:cNvSpPr>
          <p:nvPr>
            <p:ph idx="1"/>
          </p:nvPr>
        </p:nvSpPr>
        <p:spPr>
          <a:xfrm>
            <a:off x="204461" y="1859124"/>
            <a:ext cx="8640762" cy="4676754"/>
          </a:xfrm>
        </p:spPr>
        <p:txBody>
          <a:bodyPr/>
          <a:lstStyle/>
          <a:p>
            <a:r>
              <a:rPr lang="en-GB" altLang="en-US" sz="2000" dirty="0"/>
              <a:t>Data management is as a first-class endeavour, to which appropriate time and effort should be allocated and suitable funds earmarked</a:t>
            </a:r>
          </a:p>
        </p:txBody>
      </p:sp>
      <p:sp>
        <p:nvSpPr>
          <p:cNvPr id="17" name="Oval Callout 16"/>
          <p:cNvSpPr/>
          <p:nvPr/>
        </p:nvSpPr>
        <p:spPr>
          <a:xfrm>
            <a:off x="5902909" y="3667507"/>
            <a:ext cx="1889376" cy="1537632"/>
          </a:xfrm>
          <a:prstGeom prst="wedgeEllipseCallout">
            <a:avLst>
              <a:gd name="adj1" fmla="val -82278"/>
              <a:gd name="adj2" fmla="val 2874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I just don’t have time to think about that DMP.</a:t>
            </a:r>
          </a:p>
        </p:txBody>
      </p:sp>
      <p:sp>
        <p:nvSpPr>
          <p:cNvPr id="18" name="Oval Callout 17"/>
          <p:cNvSpPr/>
          <p:nvPr/>
        </p:nvSpPr>
        <p:spPr>
          <a:xfrm>
            <a:off x="611560" y="3068960"/>
            <a:ext cx="2414583" cy="1965666"/>
          </a:xfrm>
          <a:prstGeom prst="wedgeEllipseCallout">
            <a:avLst>
              <a:gd name="adj1" fmla="val 81583"/>
              <a:gd name="adj2" fmla="val 3581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 but I could be sorting out those environmental samples</a:t>
            </a:r>
          </a:p>
        </p:txBody>
      </p:sp>
      <p:sp>
        <p:nvSpPr>
          <p:cNvPr id="19" name="Oval Callout 18"/>
          <p:cNvSpPr/>
          <p:nvPr/>
        </p:nvSpPr>
        <p:spPr>
          <a:xfrm>
            <a:off x="3657232" y="2492896"/>
            <a:ext cx="2066896" cy="1432642"/>
          </a:xfrm>
          <a:prstGeom prst="wedgeEllipseCallout">
            <a:avLst>
              <a:gd name="adj1" fmla="val 552"/>
              <a:gd name="adj2" fmla="val 8722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*YAWN* Data management is just SO BORING!</a:t>
            </a:r>
          </a:p>
        </p:txBody>
      </p:sp>
      <p:sp>
        <p:nvSpPr>
          <p:cNvPr id="20" name="TextBox 19"/>
          <p:cNvSpPr txBox="1"/>
          <p:nvPr/>
        </p:nvSpPr>
        <p:spPr>
          <a:xfrm>
            <a:off x="6582798" y="6083399"/>
            <a:ext cx="2411814" cy="307777"/>
          </a:xfrm>
          <a:prstGeom prst="rect">
            <a:avLst/>
          </a:prstGeom>
          <a:noFill/>
        </p:spPr>
        <p:txBody>
          <a:bodyPr wrap="none" rtlCol="0">
            <a:spAutoFit/>
          </a:bodyPr>
          <a:lstStyle/>
          <a:p>
            <a:r>
              <a:rPr lang="en-GB" sz="1400" dirty="0">
                <a:latin typeface="+mn-lt"/>
              </a:rPr>
              <a:t>Adapted from © Sherry </a:t>
            </a:r>
            <a:r>
              <a:rPr lang="en-GB" sz="1400" dirty="0" err="1">
                <a:latin typeface="+mn-lt"/>
              </a:rPr>
              <a:t>Torkos</a:t>
            </a:r>
            <a:endParaRPr lang="en-GB" sz="1400" dirty="0">
              <a:latin typeface="+mn-lt"/>
            </a:endParaRPr>
          </a:p>
        </p:txBody>
      </p:sp>
    </p:spTree>
    <p:extLst>
      <p:ext uri="{BB962C8B-B14F-4D97-AF65-F5344CB8AC3E}">
        <p14:creationId xmlns:p14="http://schemas.microsoft.com/office/powerpoint/2010/main" val="3324663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25</a:t>
            </a:fld>
            <a:endParaRPr lang="en-GB" altLang="en-US">
              <a:solidFill>
                <a:schemeClr val="bg1"/>
              </a:solidFill>
            </a:endParaRPr>
          </a:p>
        </p:txBody>
      </p:sp>
      <p:sp>
        <p:nvSpPr>
          <p:cNvPr id="14346" name="Rectangle 2"/>
          <p:cNvSpPr>
            <a:spLocks noChangeArrowheads="1"/>
          </p:cNvSpPr>
          <p:nvPr/>
        </p:nvSpPr>
        <p:spPr bwMode="auto">
          <a:xfrm>
            <a:off x="3059832" y="1403350"/>
            <a:ext cx="56886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Selection and retention</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
        <p:nvSpPr>
          <p:cNvPr id="12" name="Content Placeholder 2"/>
          <p:cNvSpPr>
            <a:spLocks noGrp="1"/>
          </p:cNvSpPr>
          <p:nvPr>
            <p:ph idx="1"/>
          </p:nvPr>
        </p:nvSpPr>
        <p:spPr>
          <a:xfrm>
            <a:off x="3023321" y="2060848"/>
            <a:ext cx="6085183" cy="4104456"/>
          </a:xfrm>
        </p:spPr>
        <p:txBody>
          <a:bodyPr/>
          <a:lstStyle/>
          <a:p>
            <a:pPr marL="0" indent="0">
              <a:buNone/>
            </a:pPr>
            <a:r>
              <a:rPr lang="en-GB" sz="1800" dirty="0">
                <a:ea typeface="ＭＳ Ｐゴシック" charset="-128"/>
                <a:cs typeface="Arial" charset="0"/>
              </a:rPr>
              <a:t>Toolkit for Selecting Archaeological Archives</a:t>
            </a:r>
          </a:p>
          <a:p>
            <a:pPr marL="0" indent="0">
              <a:buNone/>
            </a:pPr>
            <a:endParaRPr lang="en-GB" sz="1800" dirty="0"/>
          </a:p>
          <a:p>
            <a:pPr marL="0" indent="0">
              <a:buNone/>
            </a:pPr>
            <a:r>
              <a:rPr lang="en-GB" sz="1800" i="1" dirty="0"/>
              <a:t>The purpose of this Toolkit is to provide a set of useful and flexible resources to assist archaeological practitioners during the creation of project-specific Selection Strategies for the Working Project Archive … </a:t>
            </a:r>
            <a:r>
              <a:rPr lang="en-GB" sz="1800" dirty="0"/>
              <a:t>it is necessary for a selection strategy to be developed for all archaeological projects. The toolkit can be used to aid and inform that process.</a:t>
            </a:r>
          </a:p>
          <a:p>
            <a:pPr marL="0" indent="0">
              <a:buNone/>
            </a:pPr>
            <a:endParaRPr lang="en-GB" sz="1800" dirty="0"/>
          </a:p>
          <a:p>
            <a:pPr marL="0" indent="0">
              <a:buNone/>
            </a:pPr>
            <a:r>
              <a:rPr lang="en-GB" sz="1800" dirty="0"/>
              <a:t>Not simply about physical archives, but include details on digital outcomes as well</a:t>
            </a:r>
          </a:p>
          <a:p>
            <a:pPr marL="0" indent="0">
              <a:buNone/>
            </a:pPr>
            <a:endParaRPr lang="en-GB" sz="1800" dirty="0"/>
          </a:p>
          <a:p>
            <a:pPr marL="0" indent="0">
              <a:buNone/>
            </a:pPr>
            <a:r>
              <a:rPr lang="en-GB" sz="1800" dirty="0"/>
              <a:t>Useful resource: </a:t>
            </a:r>
            <a:r>
              <a:rPr lang="en-GB" sz="1800" dirty="0">
                <a:hlinkClick r:id="rId4"/>
              </a:rPr>
              <a:t>http://cifa.heritech.net/selection-toolkit</a:t>
            </a:r>
            <a:endParaRPr lang="en-GB" sz="1800" dirty="0"/>
          </a:p>
          <a:p>
            <a:endParaRPr lang="en-GB" sz="1800" dirty="0">
              <a:ea typeface="ＭＳ Ｐゴシック" charset="-128"/>
              <a:cs typeface="Arial" charset="0"/>
            </a:endParaRPr>
          </a:p>
          <a:p>
            <a:pPr marL="0" indent="0">
              <a:buNone/>
            </a:pPr>
            <a:endParaRPr lang="en-GB" sz="2000" dirty="0">
              <a:ea typeface="ＭＳ Ｐゴシック" charset="-128"/>
              <a:cs typeface="Arial"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59" y="1484784"/>
            <a:ext cx="2830082" cy="807625"/>
          </a:xfrm>
          <a:prstGeom prst="rect">
            <a:avLst/>
          </a:prstGeom>
        </p:spPr>
      </p:pic>
      <p:pic>
        <p:nvPicPr>
          <p:cNvPr id="1026" name="Picture 2" descr="http://cifa.heritech.net/sites/cifa.heritech.net/files/images/introduction-selection-toolkit.jpg?itok=HJzX_llz"/>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872" y="2344968"/>
            <a:ext cx="2304256" cy="345638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3528" y="5818573"/>
            <a:ext cx="2161169" cy="246221"/>
          </a:xfrm>
          <a:prstGeom prst="rect">
            <a:avLst/>
          </a:prstGeom>
          <a:noFill/>
        </p:spPr>
        <p:txBody>
          <a:bodyPr wrap="none" rtlCol="0">
            <a:spAutoFit/>
          </a:bodyPr>
          <a:lstStyle/>
          <a:p>
            <a:r>
              <a:rPr lang="en-GB" sz="1000" dirty="0"/>
              <a:t>Flint analysis (© Wessex Archaeology)</a:t>
            </a:r>
            <a:endParaRPr lang="en-GB" sz="1000" dirty="0">
              <a:latin typeface="+mn-lt"/>
            </a:endParaRPr>
          </a:p>
        </p:txBody>
      </p:sp>
    </p:spTree>
    <p:extLst>
      <p:ext uri="{BB962C8B-B14F-4D97-AF65-F5344CB8AC3E}">
        <p14:creationId xmlns:p14="http://schemas.microsoft.com/office/powerpoint/2010/main" val="3248690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26</a:t>
            </a:fld>
            <a:endParaRPr lang="en-GB" altLang="en-US">
              <a:solidFill>
                <a:schemeClr val="bg1"/>
              </a:solidFill>
            </a:endParaRPr>
          </a:p>
        </p:txBody>
      </p:sp>
      <p:sp>
        <p:nvSpPr>
          <p:cNvPr id="14346" name="Rectangle 2"/>
          <p:cNvSpPr>
            <a:spLocks noChangeArrowheads="1"/>
          </p:cNvSpPr>
          <p:nvPr/>
        </p:nvSpPr>
        <p:spPr bwMode="auto">
          <a:xfrm>
            <a:off x="35496" y="1393686"/>
            <a:ext cx="56886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Selection and retention</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
        <p:nvSpPr>
          <p:cNvPr id="12" name="Content Placeholder 2"/>
          <p:cNvSpPr>
            <a:spLocks noGrp="1"/>
          </p:cNvSpPr>
          <p:nvPr>
            <p:ph idx="1"/>
          </p:nvPr>
        </p:nvSpPr>
        <p:spPr>
          <a:xfrm>
            <a:off x="107504" y="1988840"/>
            <a:ext cx="4752528" cy="4392488"/>
          </a:xfrm>
        </p:spPr>
        <p:txBody>
          <a:bodyPr/>
          <a:lstStyle/>
          <a:p>
            <a:pPr marL="0" indent="0">
              <a:buNone/>
            </a:pPr>
            <a:r>
              <a:rPr lang="en-GB" sz="1800" dirty="0">
                <a:ea typeface="ＭＳ Ｐゴシック" charset="-128"/>
                <a:cs typeface="Arial" charset="0"/>
              </a:rPr>
              <a:t>Useful resources:</a:t>
            </a:r>
          </a:p>
          <a:p>
            <a:r>
              <a:rPr lang="en-GB" sz="1800" dirty="0">
                <a:ea typeface="ＭＳ Ｐゴシック" charset="-128"/>
                <a:cs typeface="Arial" charset="0"/>
              </a:rPr>
              <a:t>DPC’s </a:t>
            </a:r>
            <a:r>
              <a:rPr lang="en-GB" sz="1800" dirty="0">
                <a:ea typeface="ＭＳ Ｐゴシック" charset="-128"/>
                <a:cs typeface="Arial" charset="0"/>
                <a:hlinkClick r:id="rId4"/>
              </a:rPr>
              <a:t>Digital Preservation Handbook</a:t>
            </a:r>
            <a:r>
              <a:rPr lang="en-GB" sz="1800" dirty="0">
                <a:ea typeface="ＭＳ Ｐゴシック" charset="-128"/>
                <a:cs typeface="Arial" charset="0"/>
              </a:rPr>
              <a:t> useful section on appraisal</a:t>
            </a:r>
          </a:p>
          <a:p>
            <a:r>
              <a:rPr lang="en-GB" sz="1800" dirty="0">
                <a:ea typeface="ＭＳ Ｐゴシック" charset="-128"/>
                <a:cs typeface="Arial" charset="0"/>
              </a:rPr>
              <a:t>ADS’ </a:t>
            </a:r>
            <a:r>
              <a:rPr lang="en-GB" sz="1800" dirty="0">
                <a:ea typeface="ＭＳ Ｐゴシック" charset="-128"/>
                <a:cs typeface="Arial" charset="0"/>
                <a:hlinkClick r:id="rId5"/>
              </a:rPr>
              <a:t>Guidance on the selection of material for deposit and archive</a:t>
            </a:r>
            <a:endParaRPr lang="en-GB" sz="1800" dirty="0">
              <a:ea typeface="ＭＳ Ｐゴシック" charset="-128"/>
              <a:cs typeface="Arial" charset="0"/>
            </a:endParaRPr>
          </a:p>
          <a:p>
            <a:r>
              <a:rPr lang="en-GB" sz="1800" dirty="0">
                <a:ea typeface="ＭＳ Ｐゴシック" charset="-128"/>
                <a:cs typeface="Arial" charset="0"/>
              </a:rPr>
              <a:t>getting advice from those setting the requirement to deposit data</a:t>
            </a:r>
          </a:p>
          <a:p>
            <a:pPr marL="0" indent="0">
              <a:buNone/>
            </a:pPr>
            <a:endParaRPr lang="en-GB" sz="1800" b="1" dirty="0">
              <a:ea typeface="ＭＳ Ｐゴシック" charset="-128"/>
              <a:cs typeface="Arial" charset="0"/>
            </a:endParaRPr>
          </a:p>
          <a:p>
            <a:pPr marL="0" indent="0">
              <a:buNone/>
            </a:pPr>
            <a:r>
              <a:rPr lang="en-GB" sz="1800" b="1" dirty="0">
                <a:ea typeface="ＭＳ Ｐゴシック" charset="-128"/>
                <a:cs typeface="Arial" charset="0"/>
              </a:rPr>
              <a:t>Getting data appraisal and selection right is important?</a:t>
            </a:r>
            <a:endParaRPr lang="en-GB" sz="1800" dirty="0">
              <a:ea typeface="ＭＳ Ｐゴシック" charset="-128"/>
              <a:cs typeface="Arial" charset="0"/>
            </a:endParaRPr>
          </a:p>
          <a:p>
            <a:r>
              <a:rPr lang="en-GB" sz="1800" dirty="0">
                <a:ea typeface="ＭＳ Ｐゴシック" charset="-128"/>
                <a:cs typeface="Arial" charset="0"/>
              </a:rPr>
              <a:t>save time and resources </a:t>
            </a:r>
          </a:p>
          <a:p>
            <a:r>
              <a:rPr lang="en-GB" sz="1800" dirty="0">
                <a:ea typeface="ＭＳ Ｐゴシック" charset="-128"/>
                <a:cs typeface="Arial" charset="0"/>
              </a:rPr>
              <a:t>improve efficiency and unnecessary duplication of effort</a:t>
            </a:r>
          </a:p>
          <a:p>
            <a:r>
              <a:rPr lang="en-GB" sz="1800" dirty="0">
                <a:ea typeface="ＭＳ Ｐゴシック" charset="-128"/>
                <a:cs typeface="Arial" charset="0"/>
              </a:rPr>
              <a:t>cost</a:t>
            </a:r>
          </a:p>
          <a:p>
            <a:endParaRPr lang="en-GB" sz="1800" dirty="0">
              <a:ea typeface="ＭＳ Ｐゴシック" charset="-128"/>
              <a:cs typeface="Arial" charset="0"/>
            </a:endParaRPr>
          </a:p>
          <a:p>
            <a:pPr marL="0" indent="0">
              <a:buNone/>
            </a:pPr>
            <a:endParaRPr lang="en-GB" sz="2000" dirty="0">
              <a:ea typeface="ＭＳ Ｐゴシック" charset="-128"/>
              <a:cs typeface="Arial" charset="0"/>
            </a:endParaRPr>
          </a:p>
        </p:txBody>
      </p:sp>
      <p:pic>
        <p:nvPicPr>
          <p:cNvPr id="15" name="Content Placeholder 3">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4644008" y="2369798"/>
            <a:ext cx="4291996" cy="321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6660232" y="5650806"/>
            <a:ext cx="2375344" cy="307777"/>
          </a:xfrm>
          <a:prstGeom prst="rect">
            <a:avLst/>
          </a:prstGeom>
          <a:noFill/>
        </p:spPr>
        <p:txBody>
          <a:bodyPr wrap="square" rtlCol="0">
            <a:spAutoFit/>
          </a:bodyPr>
          <a:lstStyle/>
          <a:p>
            <a:r>
              <a:rPr lang="en-GB" sz="1400" dirty="0"/>
              <a:t>Adapted from © </a:t>
            </a:r>
            <a:r>
              <a:rPr lang="en-GB" sz="1400" dirty="0" err="1"/>
              <a:t>Hakan</a:t>
            </a:r>
            <a:r>
              <a:rPr lang="en-GB" sz="1400" dirty="0"/>
              <a:t> </a:t>
            </a:r>
            <a:r>
              <a:rPr lang="en-GB" sz="1400" dirty="0" err="1"/>
              <a:t>Forss</a:t>
            </a:r>
            <a:endParaRPr lang="en-GB" sz="1400" dirty="0"/>
          </a:p>
        </p:txBody>
      </p:sp>
      <p:sp>
        <p:nvSpPr>
          <p:cNvPr id="3" name="Oval Callout 2"/>
          <p:cNvSpPr/>
          <p:nvPr/>
        </p:nvSpPr>
        <p:spPr>
          <a:xfrm>
            <a:off x="5076056" y="2636912"/>
            <a:ext cx="1477144" cy="122413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Hey, if we thought about selection and retention we could make things easier.</a:t>
            </a:r>
          </a:p>
        </p:txBody>
      </p:sp>
    </p:spTree>
    <p:extLst>
      <p:ext uri="{BB962C8B-B14F-4D97-AF65-F5344CB8AC3E}">
        <p14:creationId xmlns:p14="http://schemas.microsoft.com/office/powerpoint/2010/main" val="3911717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a:xfrm>
            <a:off x="468313" y="6492875"/>
            <a:ext cx="2133600" cy="365125"/>
          </a:xfrm>
        </p:spPr>
        <p:txBody>
          <a:bodyPr/>
          <a:lstStyle/>
          <a:p>
            <a:pPr>
              <a:defRPr/>
            </a:pPr>
            <a:fld id="{4F8781B6-6446-4979-8547-6AF47C1E4428}" type="datetime1">
              <a:rPr lang="en-GB" b="1" smtClean="0">
                <a:solidFill>
                  <a:schemeClr val="bg1"/>
                </a:solidFill>
              </a:rPr>
              <a:pPr>
                <a:defRPr/>
              </a:pPr>
              <a:t>20/09/2019</a:t>
            </a:fld>
            <a:endParaRPr lang="en-GB" b="1" dirty="0">
              <a:solidFill>
                <a:schemeClr val="bg1"/>
              </a:solidFill>
            </a:endParaRPr>
          </a:p>
        </p:txBody>
      </p:sp>
      <p:sp>
        <p:nvSpPr>
          <p:cNvPr id="4" name="Slide Number Placeholder 3"/>
          <p:cNvSpPr>
            <a:spLocks noGrp="1"/>
          </p:cNvSpPr>
          <p:nvPr>
            <p:ph type="sldNum" sz="quarter" idx="12"/>
          </p:nvPr>
        </p:nvSpPr>
        <p:spPr>
          <a:xfrm>
            <a:off x="6588125" y="6492875"/>
            <a:ext cx="2133600" cy="365125"/>
          </a:xfrm>
        </p:spPr>
        <p:txBody>
          <a:bodyPr/>
          <a:lstStyle/>
          <a:p>
            <a:pPr>
              <a:defRPr/>
            </a:pPr>
            <a:fld id="{26568CD8-5E21-46E0-97B7-3A20444D1636}" type="slidenum">
              <a:rPr lang="en-GB" b="1" smtClean="0">
                <a:solidFill>
                  <a:schemeClr val="bg1"/>
                </a:solidFill>
              </a:rPr>
              <a:pPr>
                <a:defRPr/>
              </a:pPr>
              <a:t>27</a:t>
            </a:fld>
            <a:endParaRPr lang="en-GB" b="1" dirty="0">
              <a:solidFill>
                <a:schemeClr val="bg1"/>
              </a:solidFill>
            </a:endParaRPr>
          </a:p>
        </p:txBody>
      </p:sp>
      <p:sp>
        <p:nvSpPr>
          <p:cNvPr id="10" name="Rectangle 9"/>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0181" name="Date Placeholder 3"/>
          <p:cNvSpPr txBox="1">
            <a:spLocks/>
          </p:cNvSpPr>
          <p:nvPr/>
        </p:nvSpPr>
        <p:spPr bwMode="auto">
          <a:xfrm>
            <a:off x="457200" y="64531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39CC1816-14B7-4317-82C6-E7CD58DD11DD}" type="datetime1">
              <a:rPr lang="en-GB" altLang="en-US" sz="1200">
                <a:solidFill>
                  <a:schemeClr val="bg1"/>
                </a:solidFill>
              </a:rPr>
              <a:pPr eaLnBrk="1" hangingPunct="1">
                <a:spcBef>
                  <a:spcPct val="0"/>
                </a:spcBef>
                <a:buFontTx/>
                <a:buNone/>
              </a:pPr>
              <a:t>20/09/2019</a:t>
            </a:fld>
            <a:endParaRPr lang="en-GB" altLang="en-US" sz="1200">
              <a:solidFill>
                <a:schemeClr val="bg1"/>
              </a:solidFill>
            </a:endParaRPr>
          </a:p>
        </p:txBody>
      </p:sp>
      <p:sp>
        <p:nvSpPr>
          <p:cNvPr id="12" name="Footer Placeholder 4"/>
          <p:cNvSpPr>
            <a:spLocks noGrp="1"/>
          </p:cNvSpPr>
          <p:nvPr>
            <p:ph type="ftr" sz="quarter" idx="11"/>
          </p:nvPr>
        </p:nvSpPr>
        <p:spPr>
          <a:xfrm>
            <a:off x="0" y="6453188"/>
            <a:ext cx="9144000" cy="365125"/>
          </a:xfrm>
        </p:spPr>
        <p:txBody>
          <a:bodyPr/>
          <a:lstStyle/>
          <a:p>
            <a:pPr>
              <a:defRPr/>
            </a:pPr>
            <a:r>
              <a:rPr lang="en-GB" sz="1800" b="1" dirty="0">
                <a:solidFill>
                  <a:schemeClr val="bg1"/>
                </a:solidFill>
                <a:latin typeface="Arial Narrow" pitchFamily="34" charset="0"/>
              </a:rPr>
              <a:t>http://archaeologydataservice.ac.uk</a:t>
            </a:r>
          </a:p>
        </p:txBody>
      </p:sp>
      <p:sp>
        <p:nvSpPr>
          <p:cNvPr id="50183" name="Slide Number Placeholder 5"/>
          <p:cNvSpPr txBox="1">
            <a:spLocks/>
          </p:cNvSpPr>
          <p:nvPr/>
        </p:nvSpPr>
        <p:spPr bwMode="auto">
          <a:xfrm>
            <a:off x="6553200" y="644842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61E0068D-FFEA-4F90-A226-D53B75050983}" type="slidenum">
              <a:rPr lang="en-GB" altLang="en-US" sz="1200">
                <a:solidFill>
                  <a:schemeClr val="bg1"/>
                </a:solidFill>
              </a:rPr>
              <a:pPr algn="r" eaLnBrk="1" hangingPunct="1">
                <a:spcBef>
                  <a:spcPct val="0"/>
                </a:spcBef>
                <a:buFontTx/>
                <a:buNone/>
              </a:pPr>
              <a:t>27</a:t>
            </a:fld>
            <a:endParaRPr lang="en-GB" altLang="en-US" sz="1200">
              <a:solidFill>
                <a:schemeClr val="bg1"/>
              </a:solidFill>
            </a:endParaRPr>
          </a:p>
        </p:txBody>
      </p:sp>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2977" y="1268413"/>
            <a:ext cx="2480743" cy="2291132"/>
          </a:xfrm>
          <a:prstGeom prst="rect">
            <a:avLst/>
          </a:prstGeom>
        </p:spPr>
      </p:pic>
      <p:pic>
        <p:nvPicPr>
          <p:cNvPr id="2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208" t="6168" r="4866" b="6693"/>
          <a:stretch/>
        </p:blipFill>
        <p:spPr bwMode="auto">
          <a:xfrm>
            <a:off x="4563198" y="2226393"/>
            <a:ext cx="3629268" cy="3168352"/>
          </a:xfrm>
          <a:prstGeom prst="rect">
            <a:avLst/>
          </a:prstGeom>
          <a:noFill/>
          <a:ln w="9525">
            <a:solidFill>
              <a:schemeClr val="bg1">
                <a:lumMod val="75000"/>
              </a:schemeClr>
            </a:solidFill>
            <a:miter lim="800000"/>
            <a:headEnd/>
            <a:tailEnd/>
          </a:ln>
          <a:effectLst>
            <a:outerShdw blurRad="50800" dist="381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Lst>
        </p:spPr>
      </p:pic>
      <p:sp>
        <p:nvSpPr>
          <p:cNvPr id="23" name="Rectangle 15"/>
          <p:cNvSpPr>
            <a:spLocks noChangeArrowheads="1"/>
          </p:cNvSpPr>
          <p:nvPr/>
        </p:nvSpPr>
        <p:spPr bwMode="auto">
          <a:xfrm>
            <a:off x="179388" y="1403350"/>
            <a:ext cx="82810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All the information you could ever need</a:t>
            </a:r>
          </a:p>
        </p:txBody>
      </p:sp>
      <p:pic>
        <p:nvPicPr>
          <p:cNvPr id="24"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54585" t="33222" r="15304" b="37592"/>
          <a:stretch/>
        </p:blipFill>
        <p:spPr bwMode="auto">
          <a:xfrm>
            <a:off x="5220072" y="4598683"/>
            <a:ext cx="3774172" cy="1463255"/>
          </a:xfrm>
          <a:prstGeom prst="rect">
            <a:avLst/>
          </a:prstGeom>
          <a:noFill/>
          <a:ln w="9525">
            <a:solidFill>
              <a:schemeClr val="bg1">
                <a:lumMod val="75000"/>
              </a:schemeClr>
            </a:solidFill>
            <a:miter lim="800000"/>
            <a:headEnd/>
            <a:tailEnd/>
          </a:ln>
          <a:effectLst>
            <a:outerShdw blurRad="50800" dist="381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Lst>
        </p:spPr>
      </p:pic>
      <p:sp>
        <p:nvSpPr>
          <p:cNvPr id="26" name="Text Box 3"/>
          <p:cNvSpPr txBox="1">
            <a:spLocks noChangeArrowheads="1"/>
          </p:cNvSpPr>
          <p:nvPr/>
        </p:nvSpPr>
        <p:spPr bwMode="auto">
          <a:xfrm>
            <a:off x="179388" y="1941583"/>
            <a:ext cx="446462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0"/>
              </a:spcBef>
              <a:buClr>
                <a:srgbClr val="C00000"/>
              </a:buClr>
              <a:buNone/>
            </a:pPr>
            <a:r>
              <a:rPr lang="en-GB" altLang="en-US" sz="1800" dirty="0"/>
              <a:t>What ever the tool for deposition the </a:t>
            </a:r>
            <a:r>
              <a:rPr lang="en-GB" altLang="en-US" sz="1800" dirty="0">
                <a:hlinkClick r:id="rId7"/>
              </a:rPr>
              <a:t>Guidelines for Depositors </a:t>
            </a:r>
            <a:r>
              <a:rPr lang="en-GB" altLang="en-US" sz="1800" dirty="0"/>
              <a:t>provides all the information you need:</a:t>
            </a:r>
          </a:p>
          <a:p>
            <a:pPr lvl="1" eaLnBrk="1" hangingPunct="1">
              <a:spcBef>
                <a:spcPct val="0"/>
              </a:spcBef>
              <a:buClr>
                <a:srgbClr val="C00000"/>
              </a:buClr>
              <a:buFont typeface="Arial" panose="020B0604020202020204" pitchFamily="34" charset="0"/>
              <a:buChar char="•"/>
            </a:pPr>
            <a:r>
              <a:rPr lang="en-GB" altLang="en-US" sz="1400" dirty="0">
                <a:hlinkClick r:id="rId8"/>
              </a:rPr>
              <a:t>Depositing with the ADS</a:t>
            </a:r>
            <a:endParaRPr lang="en-GB" altLang="en-US" sz="1400" dirty="0"/>
          </a:p>
          <a:p>
            <a:pPr lvl="1" eaLnBrk="1" hangingPunct="1">
              <a:spcBef>
                <a:spcPct val="0"/>
              </a:spcBef>
              <a:buClr>
                <a:srgbClr val="C00000"/>
              </a:buClr>
              <a:buFont typeface="Arial" panose="020B0604020202020204" pitchFamily="34" charset="0"/>
              <a:buChar char="•"/>
            </a:pPr>
            <a:r>
              <a:rPr lang="en-GB" altLang="en-US" sz="1400" dirty="0"/>
              <a:t>Preparing for deposit</a:t>
            </a:r>
          </a:p>
          <a:p>
            <a:pPr lvl="1" eaLnBrk="1" hangingPunct="1">
              <a:spcBef>
                <a:spcPct val="0"/>
              </a:spcBef>
              <a:buClr>
                <a:srgbClr val="C00000"/>
              </a:buClr>
              <a:buFont typeface="Arial" panose="020B0604020202020204" pitchFamily="34" charset="0"/>
              <a:buChar char="•"/>
            </a:pPr>
            <a:r>
              <a:rPr lang="en-GB" altLang="en-US" sz="1400" dirty="0">
                <a:hlinkClick r:id="rId9"/>
              </a:rPr>
              <a:t>Collection level metadata</a:t>
            </a:r>
            <a:endParaRPr lang="en-GB" altLang="en-US" sz="1400" dirty="0"/>
          </a:p>
          <a:p>
            <a:pPr lvl="1" eaLnBrk="1" hangingPunct="1">
              <a:spcBef>
                <a:spcPct val="0"/>
              </a:spcBef>
              <a:buClr>
                <a:srgbClr val="C00000"/>
              </a:buClr>
              <a:buFont typeface="Arial" panose="020B0604020202020204" pitchFamily="34" charset="0"/>
              <a:buChar char="•"/>
            </a:pPr>
            <a:r>
              <a:rPr lang="en-GB" altLang="en-US" sz="1400" dirty="0">
                <a:hlinkClick r:id="rId10"/>
              </a:rPr>
              <a:t>File level metadata</a:t>
            </a:r>
            <a:endParaRPr lang="en-GB" altLang="en-US" sz="1400" dirty="0"/>
          </a:p>
          <a:p>
            <a:pPr lvl="1" eaLnBrk="1" hangingPunct="1">
              <a:spcBef>
                <a:spcPct val="0"/>
              </a:spcBef>
              <a:buClr>
                <a:srgbClr val="C00000"/>
              </a:buClr>
              <a:buFont typeface="Arial" panose="020B0604020202020204" pitchFamily="34" charset="0"/>
              <a:buChar char="•"/>
            </a:pPr>
            <a:r>
              <a:rPr lang="en-GB" altLang="en-US" sz="1400" dirty="0"/>
              <a:t>Accepted formats</a:t>
            </a:r>
          </a:p>
          <a:p>
            <a:pPr lvl="1" eaLnBrk="1" hangingPunct="1">
              <a:spcBef>
                <a:spcPct val="0"/>
              </a:spcBef>
              <a:buClr>
                <a:srgbClr val="C00000"/>
              </a:buClr>
              <a:buFont typeface="Arial" panose="020B0604020202020204" pitchFamily="34" charset="0"/>
              <a:buChar char="•"/>
            </a:pPr>
            <a:r>
              <a:rPr lang="en-GB" altLang="en-US" sz="1400" dirty="0"/>
              <a:t>Deposit checklists</a:t>
            </a:r>
          </a:p>
          <a:p>
            <a:pPr lvl="1" eaLnBrk="1" hangingPunct="1">
              <a:spcBef>
                <a:spcPct val="0"/>
              </a:spcBef>
              <a:buClr>
                <a:srgbClr val="C00000"/>
              </a:buClr>
              <a:buFont typeface="Arial" panose="020B0604020202020204" pitchFamily="34" charset="0"/>
              <a:buChar char="•"/>
            </a:pPr>
            <a:endParaRPr lang="en-GB" altLang="en-US" sz="1400" dirty="0"/>
          </a:p>
          <a:p>
            <a:pPr marL="0" indent="0" eaLnBrk="1" hangingPunct="1">
              <a:spcBef>
                <a:spcPct val="0"/>
              </a:spcBef>
              <a:buClr>
                <a:srgbClr val="C00000"/>
              </a:buClr>
              <a:buNone/>
            </a:pPr>
            <a:r>
              <a:rPr lang="en-GB" altLang="en-US" sz="1800" dirty="0"/>
              <a:t>But we also host more general information about digital preservation and archiving</a:t>
            </a:r>
          </a:p>
          <a:p>
            <a:pPr lvl="1" eaLnBrk="1" hangingPunct="1">
              <a:spcBef>
                <a:spcPct val="0"/>
              </a:spcBef>
              <a:buClr>
                <a:srgbClr val="C00000"/>
              </a:buClr>
              <a:buFont typeface="Arial" panose="020B0604020202020204" pitchFamily="34" charset="0"/>
              <a:buChar char="•"/>
            </a:pPr>
            <a:r>
              <a:rPr lang="en-GB" sz="1400" dirty="0"/>
              <a:t>Archaeology Data Service / Digital Antiquity </a:t>
            </a:r>
            <a:br>
              <a:rPr lang="en-GB" sz="1400" dirty="0"/>
            </a:br>
            <a:r>
              <a:rPr lang="en-GB" sz="1400" dirty="0">
                <a:hlinkClick r:id="rId11"/>
              </a:rPr>
              <a:t>Guides to Good Practice</a:t>
            </a:r>
            <a:endParaRPr lang="en-GB" sz="1400" dirty="0"/>
          </a:p>
          <a:p>
            <a:pPr lvl="1" eaLnBrk="1" hangingPunct="1">
              <a:spcBef>
                <a:spcPct val="0"/>
              </a:spcBef>
              <a:buClr>
                <a:srgbClr val="C00000"/>
              </a:buClr>
              <a:buFont typeface="Arial" panose="020B0604020202020204" pitchFamily="34" charset="0"/>
              <a:buChar char="•"/>
            </a:pPr>
            <a:r>
              <a:rPr lang="en-GB" sz="1400" dirty="0">
                <a:hlinkClick r:id="rId12"/>
              </a:rPr>
              <a:t>Data management and plans</a:t>
            </a:r>
            <a:endParaRPr lang="en-GB" sz="1400" dirty="0"/>
          </a:p>
          <a:p>
            <a:pPr lvl="1" eaLnBrk="1" hangingPunct="1">
              <a:spcBef>
                <a:spcPct val="0"/>
              </a:spcBef>
              <a:buClr>
                <a:srgbClr val="C00000"/>
              </a:buClr>
              <a:buFont typeface="Arial" panose="020B0604020202020204" pitchFamily="34" charset="0"/>
              <a:buChar char="•"/>
            </a:pPr>
            <a:r>
              <a:rPr lang="en-GB" sz="1400" dirty="0"/>
              <a:t>And much, much, more</a:t>
            </a:r>
          </a:p>
        </p:txBody>
      </p:sp>
      <p:sp>
        <p:nvSpPr>
          <p:cNvPr id="17"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Tree>
    <p:extLst>
      <p:ext uri="{BB962C8B-B14F-4D97-AF65-F5344CB8AC3E}">
        <p14:creationId xmlns:p14="http://schemas.microsoft.com/office/powerpoint/2010/main" val="3046601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28</a:t>
            </a:fld>
            <a:endParaRPr lang="en-GB" altLang="en-US">
              <a:solidFill>
                <a:schemeClr val="bg1"/>
              </a:solidFill>
            </a:endParaRPr>
          </a:p>
        </p:txBody>
      </p:sp>
      <p:sp>
        <p:nvSpPr>
          <p:cNvPr id="14346" name="Rectangle 2"/>
          <p:cNvSpPr>
            <a:spLocks noChangeArrowheads="1"/>
          </p:cNvSpPr>
          <p:nvPr/>
        </p:nvSpPr>
        <p:spPr bwMode="auto">
          <a:xfrm>
            <a:off x="611560" y="3381365"/>
            <a:ext cx="49068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Questions, comments and discussion about best practice?</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2420888"/>
            <a:ext cx="3096344" cy="3505296"/>
          </a:xfrm>
          <a:prstGeom prst="rect">
            <a:avLst/>
          </a:prstGeom>
        </p:spPr>
      </p:pic>
      <p:sp>
        <p:nvSpPr>
          <p:cNvPr id="4" name="TextBox 3"/>
          <p:cNvSpPr txBox="1"/>
          <p:nvPr/>
        </p:nvSpPr>
        <p:spPr>
          <a:xfrm>
            <a:off x="6308498" y="5926184"/>
            <a:ext cx="2223942" cy="338554"/>
          </a:xfrm>
          <a:prstGeom prst="rect">
            <a:avLst/>
          </a:prstGeom>
          <a:noFill/>
        </p:spPr>
        <p:txBody>
          <a:bodyPr wrap="none" rtlCol="0">
            <a:spAutoFit/>
          </a:bodyPr>
          <a:lstStyle/>
          <a:p>
            <a:r>
              <a:rPr lang="en-GB" sz="1600" dirty="0"/>
              <a:t>Images: </a:t>
            </a:r>
            <a:r>
              <a:rPr lang="en-GB" sz="1600" dirty="0">
                <a:hlinkClick r:id="rId5"/>
              </a:rPr>
              <a:t>OpenClipArt.org</a:t>
            </a:r>
            <a:endParaRPr lang="en-GB" sz="1600" dirty="0"/>
          </a:p>
        </p:txBody>
      </p:sp>
    </p:spTree>
    <p:extLst>
      <p:ext uri="{BB962C8B-B14F-4D97-AF65-F5344CB8AC3E}">
        <p14:creationId xmlns:p14="http://schemas.microsoft.com/office/powerpoint/2010/main" val="3585347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31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3</a:t>
            </a:fld>
            <a:endParaRPr lang="en-GB" altLang="en-US">
              <a:solidFill>
                <a:schemeClr val="bg1"/>
              </a:solidFill>
            </a:endParaRPr>
          </a:p>
        </p:txBody>
      </p:sp>
      <p:sp>
        <p:nvSpPr>
          <p:cNvPr id="14346" name="Rectangle 2"/>
          <p:cNvSpPr>
            <a:spLocks noChangeArrowheads="1"/>
          </p:cNvSpPr>
          <p:nvPr/>
        </p:nvSpPr>
        <p:spPr bwMode="auto">
          <a:xfrm>
            <a:off x="611560" y="2924944"/>
            <a:ext cx="835292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Clr>
                <a:srgbClr val="C00000"/>
              </a:buClr>
              <a:buFontTx/>
              <a:buNone/>
            </a:pPr>
            <a:r>
              <a:rPr lang="en-GB" altLang="en-US" sz="2800" dirty="0">
                <a:solidFill>
                  <a:schemeClr val="tx2"/>
                </a:solidFill>
              </a:rPr>
              <a:t>A short introduction to costing: how to obtain the right costing for your work.</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Tree>
    <p:extLst>
      <p:ext uri="{BB962C8B-B14F-4D97-AF65-F5344CB8AC3E}">
        <p14:creationId xmlns:p14="http://schemas.microsoft.com/office/powerpoint/2010/main" val="3589763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30</a:t>
            </a:fld>
            <a:endParaRPr lang="en-GB" altLang="en-US">
              <a:solidFill>
                <a:schemeClr val="bg1"/>
              </a:solidFill>
            </a:endParaRPr>
          </a:p>
        </p:txBody>
      </p:sp>
      <p:sp>
        <p:nvSpPr>
          <p:cNvPr id="14346" name="Rectangle 2"/>
          <p:cNvSpPr>
            <a:spLocks noChangeArrowheads="1"/>
          </p:cNvSpPr>
          <p:nvPr/>
        </p:nvSpPr>
        <p:spPr bwMode="auto">
          <a:xfrm>
            <a:off x="611560" y="2924944"/>
            <a:ext cx="8352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Clr>
                <a:srgbClr val="C00000"/>
              </a:buClr>
              <a:buFontTx/>
              <a:buNone/>
            </a:pPr>
            <a:r>
              <a:rPr lang="en-GB" altLang="en-US" sz="2800" dirty="0">
                <a:solidFill>
                  <a:schemeClr val="tx2"/>
                </a:solidFill>
              </a:rPr>
              <a:t>Depositing: Using ADS-easy: a practical guide.</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Tree>
    <p:extLst>
      <p:ext uri="{BB962C8B-B14F-4D97-AF65-F5344CB8AC3E}">
        <p14:creationId xmlns:p14="http://schemas.microsoft.com/office/powerpoint/2010/main" val="1365163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31</a:t>
            </a:fld>
            <a:endParaRPr lang="en-GB" altLang="en-US">
              <a:solidFill>
                <a:schemeClr val="bg1"/>
              </a:solidFill>
            </a:endParaRPr>
          </a:p>
        </p:txBody>
      </p:sp>
      <p:sp>
        <p:nvSpPr>
          <p:cNvPr id="14346" name="Rectangle 2"/>
          <p:cNvSpPr>
            <a:spLocks noChangeArrowheads="1"/>
          </p:cNvSpPr>
          <p:nvPr/>
        </p:nvSpPr>
        <p:spPr bwMode="auto">
          <a:xfrm>
            <a:off x="107504" y="1484784"/>
            <a:ext cx="69127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Clr>
                <a:srgbClr val="C00000"/>
              </a:buClr>
              <a:buFontTx/>
              <a:buNone/>
            </a:pPr>
            <a:r>
              <a:rPr lang="en-GB" altLang="en-US" sz="2800" dirty="0">
                <a:solidFill>
                  <a:schemeClr val="tx2"/>
                </a:solidFill>
              </a:rPr>
              <a:t>Depositing: Using ADS-easy: a practical guide.</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pic>
        <p:nvPicPr>
          <p:cNvPr id="4" name="Picture 3" descr="A screenshot of a cell phone&#10;&#10;Description automatically generated">
            <a:extLst>
              <a:ext uri="{FF2B5EF4-FFF2-40B4-BE49-F238E27FC236}">
                <a16:creationId xmlns:a16="http://schemas.microsoft.com/office/drawing/2014/main" id="{CFAAEE77-8AF3-433D-88E1-8EEA3D0209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8090" y="2132856"/>
            <a:ext cx="2763819" cy="3870716"/>
          </a:xfrm>
          <a:prstGeom prst="rect">
            <a:avLst/>
          </a:prstGeom>
          <a:ln>
            <a:solidFill>
              <a:srgbClr val="4E8975"/>
            </a:solidFill>
          </a:ln>
        </p:spPr>
      </p:pic>
      <p:sp>
        <p:nvSpPr>
          <p:cNvPr id="6" name="TextBox 5">
            <a:extLst>
              <a:ext uri="{FF2B5EF4-FFF2-40B4-BE49-F238E27FC236}">
                <a16:creationId xmlns:a16="http://schemas.microsoft.com/office/drawing/2014/main" id="{938CB8AB-65F3-4329-AA49-632B7EF8B594}"/>
              </a:ext>
            </a:extLst>
          </p:cNvPr>
          <p:cNvSpPr txBox="1"/>
          <p:nvPr/>
        </p:nvSpPr>
        <p:spPr>
          <a:xfrm>
            <a:off x="287524" y="2224375"/>
            <a:ext cx="5760639" cy="3693319"/>
          </a:xfrm>
          <a:prstGeom prst="rect">
            <a:avLst/>
          </a:prstGeom>
          <a:noFill/>
        </p:spPr>
        <p:txBody>
          <a:bodyPr wrap="square" rtlCol="0">
            <a:spAutoFit/>
          </a:bodyPr>
          <a:lstStyle/>
          <a:p>
            <a:r>
              <a:rPr lang="en-GB" dirty="0"/>
              <a:t>The </a:t>
            </a:r>
            <a:r>
              <a:rPr lang="en-GB" dirty="0">
                <a:hlinkClick r:id="rId5"/>
              </a:rPr>
              <a:t>ADS-easy 2.0 Handbook</a:t>
            </a:r>
            <a:r>
              <a:rPr lang="en-GB" dirty="0"/>
              <a:t> provides detailed guidance on using ADS-easy and also includes information on OASIS Images</a:t>
            </a:r>
          </a:p>
          <a:p>
            <a:r>
              <a:rPr lang="en-GB" dirty="0"/>
              <a:t> </a:t>
            </a:r>
          </a:p>
          <a:p>
            <a:r>
              <a:rPr lang="en-GB" dirty="0"/>
              <a:t>You can download it from the Workshop page on the ADS website: </a:t>
            </a:r>
            <a:r>
              <a:rPr lang="en-GB" dirty="0">
                <a:hlinkClick r:id="rId6"/>
              </a:rPr>
              <a:t>https://archaeologydataservice.ac.uk/learning/DevonWorkshop2019.xhtml</a:t>
            </a:r>
            <a:endParaRPr lang="en-GB" dirty="0"/>
          </a:p>
          <a:p>
            <a:endParaRPr lang="en-GB" dirty="0"/>
          </a:p>
          <a:p>
            <a:r>
              <a:rPr lang="en-GB" dirty="0"/>
              <a:t>Please let us know if you are having problems using the system via the ADS helpdesk</a:t>
            </a:r>
          </a:p>
          <a:p>
            <a:r>
              <a:rPr lang="en-GB" dirty="0">
                <a:hlinkClick r:id="rId7"/>
              </a:rPr>
              <a:t>help@archaeologydataservice.ac.uk</a:t>
            </a:r>
            <a:r>
              <a:rPr lang="en-GB" dirty="0"/>
              <a:t>, or</a:t>
            </a:r>
          </a:p>
          <a:p>
            <a:r>
              <a:rPr lang="en-GB" dirty="0">
                <a:hlinkClick r:id="rId8"/>
              </a:rPr>
              <a:t>https://archaeologydataservice.ac.uk/about/contact.xhtml</a:t>
            </a:r>
            <a:endParaRPr lang="en-GB" dirty="0"/>
          </a:p>
        </p:txBody>
      </p:sp>
    </p:spTree>
    <p:extLst>
      <p:ext uri="{BB962C8B-B14F-4D97-AF65-F5344CB8AC3E}">
        <p14:creationId xmlns:p14="http://schemas.microsoft.com/office/powerpoint/2010/main" val="2424103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32</a:t>
            </a:fld>
            <a:endParaRPr lang="en-GB" altLang="en-US">
              <a:solidFill>
                <a:schemeClr val="bg1"/>
              </a:solidFill>
            </a:endParaRPr>
          </a:p>
        </p:txBody>
      </p:sp>
      <p:sp>
        <p:nvSpPr>
          <p:cNvPr id="14346" name="Rectangle 2"/>
          <p:cNvSpPr>
            <a:spLocks noChangeArrowheads="1"/>
          </p:cNvSpPr>
          <p:nvPr/>
        </p:nvSpPr>
        <p:spPr bwMode="auto">
          <a:xfrm>
            <a:off x="482799" y="1556792"/>
            <a:ext cx="8352928" cy="43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Clr>
                <a:srgbClr val="C00000"/>
              </a:buClr>
              <a:buFontTx/>
              <a:buNone/>
            </a:pPr>
            <a:r>
              <a:rPr lang="en-GB" altLang="en-US" sz="2000" b="1" dirty="0"/>
              <a:t>Exercise</a:t>
            </a:r>
            <a:r>
              <a:rPr lang="en-GB" altLang="en-US" sz="2000" dirty="0"/>
              <a:t> (</a:t>
            </a:r>
            <a:r>
              <a:rPr lang="en-GB" altLang="en-US" sz="2000" strike="sngStrike" dirty="0"/>
              <a:t>Therapy session</a:t>
            </a:r>
            <a:r>
              <a:rPr lang="en-GB" altLang="en-US" sz="2000" dirty="0"/>
              <a:t>): Split into groups (5-6 people) and discuss your experiences in depositing data, particularly the use of </a:t>
            </a:r>
          </a:p>
          <a:p>
            <a:pPr algn="ctr" eaLnBrk="1" hangingPunct="1">
              <a:buClr>
                <a:srgbClr val="C00000"/>
              </a:buClr>
              <a:buFontTx/>
              <a:buNone/>
            </a:pPr>
            <a:r>
              <a:rPr lang="en-GB" altLang="en-US" sz="2000" dirty="0"/>
              <a:t>ADS-easy/OASIS Images.</a:t>
            </a:r>
          </a:p>
          <a:p>
            <a:pPr algn="ctr" eaLnBrk="1" hangingPunct="1">
              <a:buClr>
                <a:srgbClr val="C00000"/>
              </a:buClr>
              <a:buFontTx/>
              <a:buNone/>
            </a:pPr>
            <a:endParaRPr lang="en-GB" altLang="en-US" sz="1800" dirty="0"/>
          </a:p>
          <a:p>
            <a:pPr marL="457200" indent="-457200" algn="ctr" eaLnBrk="1" hangingPunct="1">
              <a:buClr>
                <a:srgbClr val="C00000"/>
              </a:buClr>
            </a:pPr>
            <a:r>
              <a:rPr lang="en-GB" altLang="en-US" sz="2000" dirty="0"/>
              <a:t>What works and didn’t work?</a:t>
            </a:r>
          </a:p>
          <a:p>
            <a:pPr marL="457200" indent="-457200" algn="ctr" eaLnBrk="1" hangingPunct="1">
              <a:buClr>
                <a:srgbClr val="C00000"/>
              </a:buClr>
            </a:pPr>
            <a:r>
              <a:rPr lang="en-GB" altLang="en-US" sz="2000" dirty="0"/>
              <a:t>What do you like and don’t you like?</a:t>
            </a:r>
          </a:p>
          <a:p>
            <a:pPr marL="457200" indent="-457200" algn="ctr" eaLnBrk="1" hangingPunct="1">
              <a:buClr>
                <a:srgbClr val="C00000"/>
              </a:buClr>
            </a:pPr>
            <a:r>
              <a:rPr lang="en-GB" altLang="en-US" sz="2000" dirty="0"/>
              <a:t>Are their any common problems or issues?</a:t>
            </a:r>
          </a:p>
          <a:p>
            <a:pPr algn="ctr" eaLnBrk="1" hangingPunct="1">
              <a:buClr>
                <a:srgbClr val="C00000"/>
              </a:buClr>
              <a:buFontTx/>
              <a:buNone/>
            </a:pPr>
            <a:endParaRPr lang="en-GB" altLang="en-US" sz="2000" dirty="0"/>
          </a:p>
          <a:p>
            <a:pPr algn="ctr" eaLnBrk="1" hangingPunct="1">
              <a:buClr>
                <a:srgbClr val="C00000"/>
              </a:buClr>
              <a:buFontTx/>
              <a:buNone/>
            </a:pPr>
            <a:r>
              <a:rPr lang="en-GB" altLang="en-US" sz="2000" b="1" dirty="0"/>
              <a:t>Outcome 1: </a:t>
            </a:r>
            <a:r>
              <a:rPr lang="en-GB" altLang="en-US" sz="2000" dirty="0"/>
              <a:t>Each group to create lists of good/bad points (</a:t>
            </a:r>
            <a:r>
              <a:rPr lang="en-GB" altLang="en-US" sz="2000" b="1" dirty="0"/>
              <a:t>20 mins</a:t>
            </a:r>
            <a:r>
              <a:rPr lang="en-GB" altLang="en-US" sz="2000" dirty="0"/>
              <a:t>)</a:t>
            </a:r>
          </a:p>
          <a:p>
            <a:pPr algn="ctr" eaLnBrk="1" hangingPunct="1">
              <a:buClr>
                <a:srgbClr val="C00000"/>
              </a:buClr>
              <a:buFontTx/>
              <a:buNone/>
            </a:pPr>
            <a:r>
              <a:rPr lang="en-GB" altLang="en-US" sz="2000" b="1" dirty="0"/>
              <a:t>Outcome 2: </a:t>
            </a:r>
            <a:r>
              <a:rPr lang="en-GB" altLang="en-US" sz="2000" dirty="0"/>
              <a:t>From the lists produced, identify two/three of you ‘best’/’worst’ points (</a:t>
            </a:r>
            <a:r>
              <a:rPr lang="en-GB" altLang="en-US" sz="2000" b="1" dirty="0"/>
              <a:t>5 mins</a:t>
            </a:r>
            <a:r>
              <a:rPr lang="en-GB" altLang="en-US" sz="2000" dirty="0"/>
              <a:t>)</a:t>
            </a:r>
          </a:p>
          <a:p>
            <a:pPr algn="ctr" eaLnBrk="1" hangingPunct="1">
              <a:buClr>
                <a:srgbClr val="C00000"/>
              </a:buClr>
              <a:buFontTx/>
              <a:buNone/>
            </a:pPr>
            <a:r>
              <a:rPr lang="en-GB" altLang="en-US" sz="2000" b="1" dirty="0"/>
              <a:t>Report best/worst things back to the room</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pic>
        <p:nvPicPr>
          <p:cNvPr id="5" name="Picture 4">
            <a:extLst>
              <a:ext uri="{FF2B5EF4-FFF2-40B4-BE49-F238E27FC236}">
                <a16:creationId xmlns:a16="http://schemas.microsoft.com/office/drawing/2014/main" id="{7F5176D0-62C2-4ECB-9525-C9A630BEE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231425"/>
            <a:ext cx="1690037" cy="1574807"/>
          </a:xfrm>
          <a:prstGeom prst="rect">
            <a:avLst/>
          </a:prstGeom>
        </p:spPr>
      </p:pic>
      <p:sp>
        <p:nvSpPr>
          <p:cNvPr id="6" name="TextBox 5">
            <a:extLst>
              <a:ext uri="{FF2B5EF4-FFF2-40B4-BE49-F238E27FC236}">
                <a16:creationId xmlns:a16="http://schemas.microsoft.com/office/drawing/2014/main" id="{010DF060-6B0E-4648-AE8E-F269D6166515}"/>
              </a:ext>
            </a:extLst>
          </p:cNvPr>
          <p:cNvSpPr txBox="1"/>
          <p:nvPr/>
        </p:nvSpPr>
        <p:spPr>
          <a:xfrm>
            <a:off x="35496" y="6044169"/>
            <a:ext cx="2304256" cy="369332"/>
          </a:xfrm>
          <a:prstGeom prst="rect">
            <a:avLst/>
          </a:prstGeom>
          <a:noFill/>
        </p:spPr>
        <p:txBody>
          <a:bodyPr wrap="square" rtlCol="0">
            <a:spAutoFit/>
          </a:bodyPr>
          <a:lstStyle/>
          <a:p>
            <a:r>
              <a:rPr lang="en-GB" dirty="0"/>
              <a:t>Image: ©Ginger’s Blog</a:t>
            </a:r>
          </a:p>
        </p:txBody>
      </p:sp>
      <p:pic>
        <p:nvPicPr>
          <p:cNvPr id="9" name="Picture 8">
            <a:extLst>
              <a:ext uri="{FF2B5EF4-FFF2-40B4-BE49-F238E27FC236}">
                <a16:creationId xmlns:a16="http://schemas.microsoft.com/office/drawing/2014/main" id="{D6C1DA59-0340-43D5-A2CF-2D1BC5CBCD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328" y="2199394"/>
            <a:ext cx="951574" cy="1706270"/>
          </a:xfrm>
          <a:prstGeom prst="rect">
            <a:avLst/>
          </a:prstGeom>
        </p:spPr>
      </p:pic>
      <p:sp>
        <p:nvSpPr>
          <p:cNvPr id="17" name="TextBox 16">
            <a:extLst>
              <a:ext uri="{FF2B5EF4-FFF2-40B4-BE49-F238E27FC236}">
                <a16:creationId xmlns:a16="http://schemas.microsoft.com/office/drawing/2014/main" id="{B159AC72-8CDA-48D7-AC6B-265DAD6D19D5}"/>
              </a:ext>
            </a:extLst>
          </p:cNvPr>
          <p:cNvSpPr txBox="1"/>
          <p:nvPr/>
        </p:nvSpPr>
        <p:spPr>
          <a:xfrm>
            <a:off x="6660232" y="6029121"/>
            <a:ext cx="2304256" cy="369332"/>
          </a:xfrm>
          <a:prstGeom prst="rect">
            <a:avLst/>
          </a:prstGeom>
          <a:noFill/>
        </p:spPr>
        <p:txBody>
          <a:bodyPr wrap="square" rtlCol="0">
            <a:spAutoFit/>
          </a:bodyPr>
          <a:lstStyle/>
          <a:p>
            <a:r>
              <a:rPr lang="en-GB" dirty="0"/>
              <a:t>Image: ©</a:t>
            </a:r>
            <a:r>
              <a:rPr lang="en-GB" dirty="0" err="1"/>
              <a:t>PNGImages</a:t>
            </a:r>
            <a:endParaRPr lang="en-GB" dirty="0"/>
          </a:p>
        </p:txBody>
      </p:sp>
    </p:spTree>
    <p:extLst>
      <p:ext uri="{BB962C8B-B14F-4D97-AF65-F5344CB8AC3E}">
        <p14:creationId xmlns:p14="http://schemas.microsoft.com/office/powerpoint/2010/main" val="196436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33</a:t>
            </a:fld>
            <a:endParaRPr lang="en-GB" altLang="en-US">
              <a:solidFill>
                <a:schemeClr val="bg1"/>
              </a:solidFill>
            </a:endParaRPr>
          </a:p>
        </p:txBody>
      </p:sp>
      <p:sp>
        <p:nvSpPr>
          <p:cNvPr id="14346" name="Rectangle 2"/>
          <p:cNvSpPr>
            <a:spLocks noChangeArrowheads="1"/>
          </p:cNvSpPr>
          <p:nvPr/>
        </p:nvSpPr>
        <p:spPr bwMode="auto">
          <a:xfrm>
            <a:off x="611560" y="2564904"/>
            <a:ext cx="4906888" cy="198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Specific questions, comments and discussion about ADS-easy?</a:t>
            </a:r>
          </a:p>
          <a:p>
            <a:pPr eaLnBrk="1" hangingPunct="1">
              <a:buClr>
                <a:srgbClr val="C00000"/>
              </a:buClr>
              <a:buFontTx/>
              <a:buNone/>
            </a:pPr>
            <a:endParaRPr lang="en-GB" altLang="en-US" sz="2800" dirty="0">
              <a:solidFill>
                <a:schemeClr val="tx2"/>
              </a:solidFill>
            </a:endParaRPr>
          </a:p>
          <a:p>
            <a:pPr eaLnBrk="1" hangingPunct="1">
              <a:buClr>
                <a:srgbClr val="C00000"/>
              </a:buClr>
              <a:buFontTx/>
              <a:buNone/>
            </a:pPr>
            <a:r>
              <a:rPr lang="en-GB" altLang="en-US" sz="2800" dirty="0">
                <a:solidFill>
                  <a:schemeClr val="tx2"/>
                </a:solidFill>
              </a:rPr>
              <a:t>Have you got any ‘top tips’?</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2101054"/>
            <a:ext cx="3096344" cy="3505296"/>
          </a:xfrm>
          <a:prstGeom prst="rect">
            <a:avLst/>
          </a:prstGeom>
        </p:spPr>
      </p:pic>
      <p:sp>
        <p:nvSpPr>
          <p:cNvPr id="4" name="TextBox 3"/>
          <p:cNvSpPr txBox="1"/>
          <p:nvPr/>
        </p:nvSpPr>
        <p:spPr>
          <a:xfrm>
            <a:off x="6308498" y="5926184"/>
            <a:ext cx="2223942" cy="338554"/>
          </a:xfrm>
          <a:prstGeom prst="rect">
            <a:avLst/>
          </a:prstGeom>
          <a:noFill/>
        </p:spPr>
        <p:txBody>
          <a:bodyPr wrap="none" rtlCol="0">
            <a:spAutoFit/>
          </a:bodyPr>
          <a:lstStyle/>
          <a:p>
            <a:r>
              <a:rPr lang="en-GB" sz="1600" dirty="0"/>
              <a:t>Images: </a:t>
            </a:r>
            <a:r>
              <a:rPr lang="en-GB" sz="1600" dirty="0">
                <a:hlinkClick r:id="rId5"/>
              </a:rPr>
              <a:t>OpenClipArt.org</a:t>
            </a:r>
            <a:endParaRPr lang="en-GB" sz="1600" dirty="0"/>
          </a:p>
        </p:txBody>
      </p:sp>
    </p:spTree>
    <p:extLst>
      <p:ext uri="{BB962C8B-B14F-4D97-AF65-F5344CB8AC3E}">
        <p14:creationId xmlns:p14="http://schemas.microsoft.com/office/powerpoint/2010/main" val="3611155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797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35</a:t>
            </a:fld>
            <a:endParaRPr lang="en-GB" altLang="en-US">
              <a:solidFill>
                <a:schemeClr val="bg1"/>
              </a:solidFill>
            </a:endParaRPr>
          </a:p>
        </p:txBody>
      </p:sp>
      <p:sp>
        <p:nvSpPr>
          <p:cNvPr id="14346" name="Rectangle 2"/>
          <p:cNvSpPr>
            <a:spLocks noChangeArrowheads="1"/>
          </p:cNvSpPr>
          <p:nvPr/>
        </p:nvSpPr>
        <p:spPr bwMode="auto">
          <a:xfrm>
            <a:off x="611560" y="2924944"/>
            <a:ext cx="8352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Clr>
                <a:srgbClr val="C00000"/>
              </a:buClr>
              <a:buFontTx/>
              <a:buNone/>
            </a:pPr>
            <a:r>
              <a:rPr lang="en-GB" altLang="en-US" sz="2800" dirty="0">
                <a:solidFill>
                  <a:schemeClr val="tx2"/>
                </a:solidFill>
              </a:rPr>
              <a:t>The future: the development of OASIS.</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Tree>
    <p:extLst>
      <p:ext uri="{BB962C8B-B14F-4D97-AF65-F5344CB8AC3E}">
        <p14:creationId xmlns:p14="http://schemas.microsoft.com/office/powerpoint/2010/main" val="196506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342" name="Content Placeholder 2"/>
          <p:cNvSpPr>
            <a:spLocks noGrp="1"/>
          </p:cNvSpPr>
          <p:nvPr>
            <p:ph idx="1"/>
          </p:nvPr>
        </p:nvSpPr>
        <p:spPr>
          <a:xfrm>
            <a:off x="395288" y="1911351"/>
            <a:ext cx="8641208" cy="4469978"/>
          </a:xfrm>
        </p:spPr>
        <p:txBody>
          <a:bodyPr/>
          <a:lstStyle/>
          <a:p>
            <a:pPr marL="0" indent="0">
              <a:buNone/>
            </a:pPr>
            <a:r>
              <a:rPr lang="en-GB" altLang="en-US" sz="1800" dirty="0"/>
              <a:t>HERALD (</a:t>
            </a:r>
            <a:r>
              <a:rPr lang="en-GB" altLang="en-US" sz="1800" i="1" dirty="0"/>
              <a:t>Historic Environment Research Archives, Links and Data</a:t>
            </a:r>
            <a:r>
              <a:rPr lang="en-GB" altLang="en-US" sz="1800" dirty="0"/>
              <a:t>) is the name given to the redevelopment of the OASIS…</a:t>
            </a:r>
            <a:endParaRPr lang="en-GB" altLang="en-US" sz="1800" dirty="0">
              <a:solidFill>
                <a:prstClr val="black"/>
              </a:solidFill>
            </a:endParaRPr>
          </a:p>
          <a:p>
            <a:pPr marL="685800" lvl="1">
              <a:buClr>
                <a:srgbClr val="C00000"/>
              </a:buClr>
              <a:buFont typeface="Arial" panose="020B0604020202020204" pitchFamily="34" charset="0"/>
              <a:buChar char="•"/>
            </a:pPr>
            <a:r>
              <a:rPr lang="en-GB" altLang="en-US" sz="1800" dirty="0">
                <a:solidFill>
                  <a:prstClr val="black"/>
                </a:solidFill>
              </a:rPr>
              <a:t>rebuilt to accommodate a wider range of workflows for users – continued support for current users, and also support the maritime environment, museums &amp; archives, buildings, geophysics, etc.</a:t>
            </a:r>
          </a:p>
          <a:p>
            <a:pPr marL="685800" lvl="1">
              <a:buClr>
                <a:srgbClr val="C00000"/>
              </a:buClr>
              <a:buFont typeface="Arial" panose="020B0604020202020204" pitchFamily="34" charset="0"/>
              <a:buChar char="•"/>
            </a:pPr>
            <a:r>
              <a:rPr lang="en-GB" altLang="en-US" sz="1800" dirty="0">
                <a:solidFill>
                  <a:prstClr val="black"/>
                </a:solidFill>
              </a:rPr>
              <a:t>support for wider range of workflows for HER’s - review not validation to expedite the transfer of reports into the public domain</a:t>
            </a:r>
          </a:p>
          <a:p>
            <a:pPr marL="685800" lvl="1">
              <a:buClr>
                <a:srgbClr val="C00000"/>
              </a:buClr>
              <a:buFont typeface="Arial" panose="020B0604020202020204" pitchFamily="34" charset="0"/>
              <a:buChar char="•"/>
            </a:pPr>
            <a:r>
              <a:rPr lang="en-GB" sz="1800" dirty="0">
                <a:solidFill>
                  <a:prstClr val="black"/>
                </a:solidFill>
              </a:rPr>
              <a:t>more up-to-date technology (e.g. semantic interoperability, GIS)</a:t>
            </a:r>
          </a:p>
          <a:p>
            <a:pPr marL="685800" lvl="1">
              <a:buClr>
                <a:srgbClr val="C00000"/>
              </a:buClr>
              <a:buFont typeface="Arial" panose="020B0604020202020204" pitchFamily="34" charset="0"/>
              <a:buChar char="•"/>
            </a:pPr>
            <a:r>
              <a:rPr lang="en-GB" sz="1800" dirty="0">
                <a:solidFill>
                  <a:prstClr val="black"/>
                </a:solidFill>
              </a:rPr>
              <a:t>technical improvements to improve use</a:t>
            </a:r>
          </a:p>
          <a:p>
            <a:pPr marL="685800" lvl="1">
              <a:buClr>
                <a:srgbClr val="C00000"/>
              </a:buClr>
              <a:buFont typeface="Arial" panose="020B0604020202020204" pitchFamily="34" charset="0"/>
              <a:buChar char="•"/>
            </a:pPr>
            <a:r>
              <a:rPr lang="en-GB" sz="1800" dirty="0">
                <a:solidFill>
                  <a:prstClr val="black"/>
                </a:solidFill>
              </a:rPr>
              <a:t>records always open, use of versioning</a:t>
            </a:r>
          </a:p>
          <a:p>
            <a:pPr marL="400050" lvl="1" indent="0">
              <a:buClr>
                <a:srgbClr val="C00000"/>
              </a:buClr>
              <a:buNone/>
            </a:pPr>
            <a:endParaRPr lang="en-GB" altLang="en-US" sz="1800" dirty="0"/>
          </a:p>
          <a:p>
            <a:pPr marL="0" indent="0">
              <a:buNone/>
            </a:pPr>
            <a:r>
              <a:rPr lang="en-GB" altLang="en-US" sz="1800" dirty="0"/>
              <a:t>See HERALD webpage (</a:t>
            </a:r>
            <a:r>
              <a:rPr lang="en-GB" sz="1800" dirty="0">
                <a:hlinkClick r:id="rId3"/>
              </a:rPr>
              <a:t>https://oasis.ac.uk/pages/wiki/HERALD</a:t>
            </a:r>
            <a:r>
              <a:rPr lang="en-GB" sz="1800" dirty="0"/>
              <a:t>) for more information</a:t>
            </a:r>
            <a:endParaRPr lang="en-GB" altLang="en-US" sz="1800" dirty="0"/>
          </a:p>
          <a:p>
            <a:pPr marL="0" indent="0">
              <a:buNone/>
            </a:pPr>
            <a:endParaRPr lang="en-GB" altLang="en-US" sz="2400" dirty="0"/>
          </a:p>
          <a:p>
            <a:pPr marL="0" indent="0">
              <a:buNone/>
            </a:pPr>
            <a:endParaRPr lang="en-GB" altLang="en-US" sz="2400" dirty="0"/>
          </a:p>
          <a:p>
            <a:pPr marL="0" indent="0">
              <a:buFont typeface="Arial" charset="0"/>
              <a:buNone/>
            </a:pPr>
            <a:endParaRPr lang="en-GB" altLang="en-US" sz="2400"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36</a:t>
            </a:fld>
            <a:endParaRPr lang="en-GB" altLang="en-US">
              <a:solidFill>
                <a:schemeClr val="bg1"/>
              </a:solidFill>
            </a:endParaRPr>
          </a:p>
        </p:txBody>
      </p:sp>
      <p:sp>
        <p:nvSpPr>
          <p:cNvPr id="14346" name="Rectangle 2"/>
          <p:cNvSpPr>
            <a:spLocks noChangeArrowheads="1"/>
          </p:cNvSpPr>
          <p:nvPr/>
        </p:nvSpPr>
        <p:spPr bwMode="auto">
          <a:xfrm>
            <a:off x="179387" y="1403350"/>
            <a:ext cx="8692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The future: redevelopment of OASIS</a:t>
            </a:r>
          </a:p>
        </p:txBody>
      </p:sp>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Tree>
    <p:extLst>
      <p:ext uri="{BB962C8B-B14F-4D97-AF65-F5344CB8AC3E}">
        <p14:creationId xmlns:p14="http://schemas.microsoft.com/office/powerpoint/2010/main" val="1301438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342" name="Content Placeholder 2"/>
          <p:cNvSpPr>
            <a:spLocks noGrp="1"/>
          </p:cNvSpPr>
          <p:nvPr>
            <p:ph idx="1"/>
          </p:nvPr>
        </p:nvSpPr>
        <p:spPr>
          <a:xfrm>
            <a:off x="395288" y="1911351"/>
            <a:ext cx="8641208" cy="2885801"/>
          </a:xfrm>
        </p:spPr>
        <p:txBody>
          <a:bodyPr/>
          <a:lstStyle/>
          <a:p>
            <a:pPr marL="685800" lvl="1">
              <a:buClr>
                <a:srgbClr val="C00000"/>
              </a:buClr>
              <a:buFont typeface="Arial" panose="020B0604020202020204" pitchFamily="34" charset="0"/>
              <a:buChar char="•"/>
            </a:pPr>
            <a:endParaRPr lang="en-GB" altLang="en-US" sz="1800" dirty="0">
              <a:solidFill>
                <a:prstClr val="black"/>
              </a:solidFill>
            </a:endParaRPr>
          </a:p>
          <a:p>
            <a:pPr marL="685800" lvl="1">
              <a:buClr>
                <a:srgbClr val="C00000"/>
              </a:buClr>
              <a:buFont typeface="Arial" panose="020B0604020202020204" pitchFamily="34" charset="0"/>
              <a:buChar char="•"/>
            </a:pPr>
            <a:r>
              <a:rPr lang="en-GB" altLang="en-US" sz="1800" dirty="0">
                <a:solidFill>
                  <a:prstClr val="black"/>
                </a:solidFill>
              </a:rPr>
              <a:t>not happening in isolation</a:t>
            </a:r>
          </a:p>
          <a:p>
            <a:pPr marL="685800" lvl="1">
              <a:buClr>
                <a:srgbClr val="C00000"/>
              </a:buClr>
              <a:buFont typeface="Arial" panose="020B0604020202020204" pitchFamily="34" charset="0"/>
              <a:buChar char="•"/>
            </a:pPr>
            <a:r>
              <a:rPr lang="en-GB" altLang="en-US" sz="1800" dirty="0">
                <a:solidFill>
                  <a:prstClr val="black"/>
                </a:solidFill>
              </a:rPr>
              <a:t>funding from Historic England is as a distinct Work Package (Collecting + Validating) within their Heritage Information Access Strategy (HIAS) </a:t>
            </a:r>
            <a:r>
              <a:rPr lang="en-GB" altLang="en-US" sz="1800" dirty="0">
                <a:solidFill>
                  <a:prstClr val="black"/>
                </a:solidFill>
                <a:hlinkClick r:id="rId3"/>
              </a:rPr>
              <a:t>https://historicengland.org.uk/research/support-and-collaboration/heritage-information-access-strategy/</a:t>
            </a:r>
            <a:endParaRPr lang="en-GB" altLang="en-US" sz="1800" dirty="0">
              <a:solidFill>
                <a:prstClr val="black"/>
              </a:solidFill>
            </a:endParaRPr>
          </a:p>
          <a:p>
            <a:pPr marL="685800" lvl="1">
              <a:buClr>
                <a:srgbClr val="C00000"/>
              </a:buClr>
              <a:buFont typeface="Arial" panose="020B0604020202020204" pitchFamily="34" charset="0"/>
              <a:buChar char="•"/>
            </a:pPr>
            <a:r>
              <a:rPr lang="en-GB" altLang="en-US" sz="1800" dirty="0">
                <a:solidFill>
                  <a:prstClr val="black"/>
                </a:solidFill>
              </a:rPr>
              <a:t>Additional funding from HES as part of reporting to DES</a:t>
            </a:r>
          </a:p>
          <a:p>
            <a:pPr marL="685800" lvl="1">
              <a:buClr>
                <a:srgbClr val="C00000"/>
              </a:buClr>
              <a:buFont typeface="Arial" panose="020B0604020202020204" pitchFamily="34" charset="0"/>
              <a:buChar char="•"/>
            </a:pPr>
            <a:r>
              <a:rPr lang="en-GB" altLang="en-US" sz="1800" dirty="0">
                <a:solidFill>
                  <a:prstClr val="black"/>
                </a:solidFill>
              </a:rPr>
              <a:t>Ongoing talks with DoE NI (use of the form) and RCAHMW/Welsh Trusts (sharing metadata)</a:t>
            </a:r>
            <a:endParaRPr lang="en-GB" altLang="en-US" sz="2400" dirty="0"/>
          </a:p>
          <a:p>
            <a:pPr marL="0" indent="0">
              <a:buFont typeface="Arial" charset="0"/>
              <a:buNone/>
            </a:pPr>
            <a:endParaRPr lang="en-GB" altLang="en-US" sz="2400"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37</a:t>
            </a:fld>
            <a:endParaRPr lang="en-GB" altLang="en-US">
              <a:solidFill>
                <a:schemeClr val="bg1"/>
              </a:solidFill>
            </a:endParaRPr>
          </a:p>
        </p:txBody>
      </p:sp>
      <p:sp>
        <p:nvSpPr>
          <p:cNvPr id="14346" name="Rectangle 2"/>
          <p:cNvSpPr>
            <a:spLocks noChangeArrowheads="1"/>
          </p:cNvSpPr>
          <p:nvPr/>
        </p:nvSpPr>
        <p:spPr bwMode="auto">
          <a:xfrm>
            <a:off x="179387" y="1403350"/>
            <a:ext cx="8692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The future: redevelopment of OASIS - HIAS</a:t>
            </a:r>
          </a:p>
        </p:txBody>
      </p:sp>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Tree>
    <p:extLst>
      <p:ext uri="{BB962C8B-B14F-4D97-AF65-F5344CB8AC3E}">
        <p14:creationId xmlns:p14="http://schemas.microsoft.com/office/powerpoint/2010/main" val="1392556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38</a:t>
            </a:fld>
            <a:endParaRPr lang="en-GB" altLang="en-US">
              <a:solidFill>
                <a:schemeClr val="bg1"/>
              </a:solidFill>
            </a:endParaRPr>
          </a:p>
        </p:txBody>
      </p:sp>
      <p:sp>
        <p:nvSpPr>
          <p:cNvPr id="14346" name="Rectangle 2"/>
          <p:cNvSpPr>
            <a:spLocks noChangeArrowheads="1"/>
          </p:cNvSpPr>
          <p:nvPr/>
        </p:nvSpPr>
        <p:spPr bwMode="auto">
          <a:xfrm>
            <a:off x="179387" y="1403350"/>
            <a:ext cx="8692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The future: redevelopment of OASIS - Timescales</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grpSp>
        <p:nvGrpSpPr>
          <p:cNvPr id="16" name="Group 15"/>
          <p:cNvGrpSpPr/>
          <p:nvPr/>
        </p:nvGrpSpPr>
        <p:grpSpPr>
          <a:xfrm>
            <a:off x="683568" y="1913375"/>
            <a:ext cx="6279097" cy="950505"/>
            <a:chOff x="13939" y="0"/>
            <a:chExt cx="6279097" cy="950505"/>
          </a:xfrm>
        </p:grpSpPr>
        <p:sp>
          <p:nvSpPr>
            <p:cNvPr id="35" name="Rounded Rectangle 34"/>
            <p:cNvSpPr/>
            <p:nvPr/>
          </p:nvSpPr>
          <p:spPr>
            <a:xfrm>
              <a:off x="13939" y="0"/>
              <a:ext cx="6279097" cy="950505"/>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6" name="Rounded Rectangle 4"/>
            <p:cNvSpPr txBox="1"/>
            <p:nvPr/>
          </p:nvSpPr>
          <p:spPr>
            <a:xfrm>
              <a:off x="41778" y="27839"/>
              <a:ext cx="5173110" cy="894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dirty="0"/>
                <a:t>Database and Java framework</a:t>
              </a:r>
            </a:p>
          </p:txBody>
        </p:sp>
      </p:grpSp>
      <p:grpSp>
        <p:nvGrpSpPr>
          <p:cNvPr id="17" name="Group 16"/>
          <p:cNvGrpSpPr/>
          <p:nvPr/>
        </p:nvGrpSpPr>
        <p:grpSpPr>
          <a:xfrm>
            <a:off x="1209443" y="3036699"/>
            <a:ext cx="6279097" cy="950505"/>
            <a:chOff x="539814" y="1123324"/>
            <a:chExt cx="6279097" cy="950505"/>
          </a:xfrm>
        </p:grpSpPr>
        <p:sp>
          <p:nvSpPr>
            <p:cNvPr id="33" name="Rounded Rectangle 32"/>
            <p:cNvSpPr/>
            <p:nvPr/>
          </p:nvSpPr>
          <p:spPr>
            <a:xfrm>
              <a:off x="539814" y="1123324"/>
              <a:ext cx="6279097" cy="950505"/>
            </a:xfrm>
            <a:prstGeom prst="roundRect">
              <a:avLst>
                <a:gd name="adj" fmla="val 10000"/>
              </a:avLst>
            </a:prstGeom>
          </p:spPr>
          <p:style>
            <a:lnRef idx="2">
              <a:schemeClr val="lt1">
                <a:hueOff val="0"/>
                <a:satOff val="0"/>
                <a:lumOff val="0"/>
                <a:alphaOff val="0"/>
              </a:schemeClr>
            </a:lnRef>
            <a:fillRef idx="1">
              <a:schemeClr val="accent3">
                <a:hueOff val="2194043"/>
                <a:satOff val="-1406"/>
                <a:lumOff val="6144"/>
                <a:alphaOff val="0"/>
              </a:schemeClr>
            </a:fillRef>
            <a:effectRef idx="0">
              <a:schemeClr val="accent3">
                <a:hueOff val="2194043"/>
                <a:satOff val="-1406"/>
                <a:lumOff val="6144"/>
                <a:alphaOff val="0"/>
              </a:schemeClr>
            </a:effectRef>
            <a:fontRef idx="minor">
              <a:schemeClr val="lt1"/>
            </a:fontRef>
          </p:style>
        </p:sp>
        <p:sp>
          <p:nvSpPr>
            <p:cNvPr id="34" name="Rounded Rectangle 6"/>
            <p:cNvSpPr txBox="1"/>
            <p:nvPr/>
          </p:nvSpPr>
          <p:spPr>
            <a:xfrm>
              <a:off x="567653" y="1151163"/>
              <a:ext cx="5079716" cy="894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dirty="0"/>
                <a:t>Pre-Alpha testing in Autumn 2018</a:t>
              </a:r>
            </a:p>
          </p:txBody>
        </p:sp>
      </p:grpSp>
      <p:grpSp>
        <p:nvGrpSpPr>
          <p:cNvPr id="18" name="Group 17"/>
          <p:cNvGrpSpPr/>
          <p:nvPr/>
        </p:nvGrpSpPr>
        <p:grpSpPr>
          <a:xfrm>
            <a:off x="1708264" y="4160024"/>
            <a:ext cx="6279097" cy="950505"/>
            <a:chOff x="1057839" y="2246649"/>
            <a:chExt cx="6279097" cy="950505"/>
          </a:xfrm>
        </p:grpSpPr>
        <p:sp>
          <p:nvSpPr>
            <p:cNvPr id="31" name="Rounded Rectangle 30"/>
            <p:cNvSpPr/>
            <p:nvPr/>
          </p:nvSpPr>
          <p:spPr>
            <a:xfrm>
              <a:off x="1057839" y="2246649"/>
              <a:ext cx="6279097" cy="950505"/>
            </a:xfrm>
            <a:prstGeom prst="roundRect">
              <a:avLst>
                <a:gd name="adj" fmla="val 10000"/>
              </a:avLst>
            </a:prstGeom>
          </p:spPr>
          <p:style>
            <a:lnRef idx="2">
              <a:schemeClr val="lt1">
                <a:hueOff val="0"/>
                <a:satOff val="0"/>
                <a:lumOff val="0"/>
                <a:alphaOff val="0"/>
              </a:schemeClr>
            </a:lnRef>
            <a:fillRef idx="1">
              <a:schemeClr val="accent3">
                <a:hueOff val="4388085"/>
                <a:satOff val="-2811"/>
                <a:lumOff val="12287"/>
                <a:alphaOff val="0"/>
              </a:schemeClr>
            </a:fillRef>
            <a:effectRef idx="0">
              <a:schemeClr val="accent3">
                <a:hueOff val="4388085"/>
                <a:satOff val="-2811"/>
                <a:lumOff val="12287"/>
                <a:alphaOff val="0"/>
              </a:schemeClr>
            </a:effectRef>
            <a:fontRef idx="minor">
              <a:schemeClr val="lt1"/>
            </a:fontRef>
          </p:style>
        </p:sp>
        <p:sp>
          <p:nvSpPr>
            <p:cNvPr id="32" name="Rounded Rectangle 8"/>
            <p:cNvSpPr txBox="1"/>
            <p:nvPr/>
          </p:nvSpPr>
          <p:spPr>
            <a:xfrm>
              <a:off x="1085678" y="2274488"/>
              <a:ext cx="5087565" cy="894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dirty="0"/>
                <a:t>Alpha testing Spring 2019</a:t>
              </a:r>
            </a:p>
          </p:txBody>
        </p:sp>
      </p:grpSp>
      <p:grpSp>
        <p:nvGrpSpPr>
          <p:cNvPr id="19" name="Group 18"/>
          <p:cNvGrpSpPr/>
          <p:nvPr/>
        </p:nvGrpSpPr>
        <p:grpSpPr>
          <a:xfrm>
            <a:off x="2220199" y="5283349"/>
            <a:ext cx="6279097" cy="950505"/>
            <a:chOff x="1569774" y="3369974"/>
            <a:chExt cx="6279097" cy="950505"/>
          </a:xfrm>
        </p:grpSpPr>
        <p:sp>
          <p:nvSpPr>
            <p:cNvPr id="29" name="Rounded Rectangle 28"/>
            <p:cNvSpPr/>
            <p:nvPr/>
          </p:nvSpPr>
          <p:spPr>
            <a:xfrm>
              <a:off x="1569774" y="3369974"/>
              <a:ext cx="6279097" cy="950505"/>
            </a:xfrm>
            <a:prstGeom prst="roundRect">
              <a:avLst>
                <a:gd name="adj" fmla="val 10000"/>
              </a:avLst>
            </a:prstGeom>
          </p:spPr>
          <p:style>
            <a:lnRef idx="2">
              <a:schemeClr val="lt1">
                <a:hueOff val="0"/>
                <a:satOff val="0"/>
                <a:lumOff val="0"/>
                <a:alphaOff val="0"/>
              </a:schemeClr>
            </a:lnRef>
            <a:fillRef idx="1">
              <a:schemeClr val="accent3">
                <a:hueOff val="6582128"/>
                <a:satOff val="-4217"/>
                <a:lumOff val="18431"/>
                <a:alphaOff val="0"/>
              </a:schemeClr>
            </a:fillRef>
            <a:effectRef idx="0">
              <a:schemeClr val="accent3">
                <a:hueOff val="6582128"/>
                <a:satOff val="-4217"/>
                <a:lumOff val="18431"/>
                <a:alphaOff val="0"/>
              </a:schemeClr>
            </a:effectRef>
            <a:fontRef idx="minor">
              <a:schemeClr val="lt1"/>
            </a:fontRef>
          </p:style>
        </p:sp>
        <p:sp>
          <p:nvSpPr>
            <p:cNvPr id="30" name="Rounded Rectangle 10"/>
            <p:cNvSpPr txBox="1"/>
            <p:nvPr/>
          </p:nvSpPr>
          <p:spPr>
            <a:xfrm>
              <a:off x="1597613" y="3397813"/>
              <a:ext cx="5079716" cy="894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dirty="0"/>
                <a:t>New form available in beta March 2020</a:t>
              </a:r>
            </a:p>
          </p:txBody>
        </p:sp>
      </p:grpSp>
      <p:grpSp>
        <p:nvGrpSpPr>
          <p:cNvPr id="20" name="Group 19"/>
          <p:cNvGrpSpPr/>
          <p:nvPr/>
        </p:nvGrpSpPr>
        <p:grpSpPr>
          <a:xfrm>
            <a:off x="6344848" y="2641375"/>
            <a:ext cx="617828" cy="617828"/>
            <a:chOff x="5675219" y="728000"/>
            <a:chExt cx="617828" cy="617828"/>
          </a:xfrm>
        </p:grpSpPr>
        <p:sp>
          <p:nvSpPr>
            <p:cNvPr id="27" name="Down Arrow 26"/>
            <p:cNvSpPr/>
            <p:nvPr/>
          </p:nvSpPr>
          <p:spPr>
            <a:xfrm>
              <a:off x="5675219" y="728000"/>
              <a:ext cx="617828" cy="617828"/>
            </a:xfrm>
            <a:prstGeom prst="downArrow">
              <a:avLst>
                <a:gd name="adj1" fmla="val 55000"/>
                <a:gd name="adj2" fmla="val 45000"/>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8" name="Down Arrow 12"/>
            <p:cNvSpPr txBox="1"/>
            <p:nvPr/>
          </p:nvSpPr>
          <p:spPr>
            <a:xfrm>
              <a:off x="5814230" y="728000"/>
              <a:ext cx="339806" cy="4649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GB" sz="2800" kern="1200"/>
            </a:p>
          </p:txBody>
        </p:sp>
      </p:grpSp>
      <p:grpSp>
        <p:nvGrpSpPr>
          <p:cNvPr id="21" name="Group 20"/>
          <p:cNvGrpSpPr/>
          <p:nvPr/>
        </p:nvGrpSpPr>
        <p:grpSpPr>
          <a:xfrm>
            <a:off x="6837568" y="3764700"/>
            <a:ext cx="617828" cy="617828"/>
            <a:chOff x="6187143" y="1851325"/>
            <a:chExt cx="617828" cy="617828"/>
          </a:xfrm>
        </p:grpSpPr>
        <p:sp>
          <p:nvSpPr>
            <p:cNvPr id="25" name="Down Arrow 24"/>
            <p:cNvSpPr/>
            <p:nvPr/>
          </p:nvSpPr>
          <p:spPr>
            <a:xfrm>
              <a:off x="6187143" y="1851325"/>
              <a:ext cx="617828" cy="617828"/>
            </a:xfrm>
            <a:prstGeom prst="downArrow">
              <a:avLst>
                <a:gd name="adj1" fmla="val 55000"/>
                <a:gd name="adj2" fmla="val 45000"/>
              </a:avLst>
            </a:prstGeom>
          </p:spPr>
          <p:style>
            <a:lnRef idx="2">
              <a:schemeClr val="accent3">
                <a:tint val="40000"/>
                <a:alpha val="90000"/>
                <a:hueOff val="3317803"/>
                <a:satOff val="2353"/>
                <a:lumOff val="1824"/>
                <a:alphaOff val="0"/>
              </a:schemeClr>
            </a:lnRef>
            <a:fillRef idx="1">
              <a:schemeClr val="accent3">
                <a:tint val="40000"/>
                <a:alpha val="90000"/>
                <a:hueOff val="3317803"/>
                <a:satOff val="2353"/>
                <a:lumOff val="1824"/>
                <a:alphaOff val="0"/>
              </a:schemeClr>
            </a:fillRef>
            <a:effectRef idx="0">
              <a:schemeClr val="accent3">
                <a:tint val="40000"/>
                <a:alpha val="90000"/>
                <a:hueOff val="3317803"/>
                <a:satOff val="2353"/>
                <a:lumOff val="1824"/>
                <a:alphaOff val="0"/>
              </a:schemeClr>
            </a:effectRef>
            <a:fontRef idx="minor">
              <a:schemeClr val="dk1">
                <a:hueOff val="0"/>
                <a:satOff val="0"/>
                <a:lumOff val="0"/>
                <a:alphaOff val="0"/>
              </a:schemeClr>
            </a:fontRef>
          </p:style>
        </p:sp>
        <p:sp>
          <p:nvSpPr>
            <p:cNvPr id="26" name="Down Arrow 14"/>
            <p:cNvSpPr txBox="1"/>
            <p:nvPr/>
          </p:nvSpPr>
          <p:spPr>
            <a:xfrm>
              <a:off x="6326154" y="1851325"/>
              <a:ext cx="339806" cy="4649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GB" sz="2800" kern="1200"/>
            </a:p>
          </p:txBody>
        </p:sp>
      </p:grpSp>
      <p:grpSp>
        <p:nvGrpSpPr>
          <p:cNvPr id="22" name="Group 21"/>
          <p:cNvGrpSpPr/>
          <p:nvPr/>
        </p:nvGrpSpPr>
        <p:grpSpPr>
          <a:xfrm>
            <a:off x="7355593" y="4888025"/>
            <a:ext cx="617828" cy="617828"/>
            <a:chOff x="6705168" y="2974650"/>
            <a:chExt cx="617828" cy="617828"/>
          </a:xfrm>
        </p:grpSpPr>
        <p:sp>
          <p:nvSpPr>
            <p:cNvPr id="23" name="Down Arrow 22"/>
            <p:cNvSpPr/>
            <p:nvPr/>
          </p:nvSpPr>
          <p:spPr>
            <a:xfrm>
              <a:off x="6705168" y="2974650"/>
              <a:ext cx="617828" cy="617828"/>
            </a:xfrm>
            <a:prstGeom prst="downArrow">
              <a:avLst>
                <a:gd name="adj1" fmla="val 55000"/>
                <a:gd name="adj2" fmla="val 45000"/>
              </a:avLst>
            </a:prstGeom>
          </p:spPr>
          <p:style>
            <a:lnRef idx="2">
              <a:schemeClr val="accent3">
                <a:tint val="40000"/>
                <a:alpha val="90000"/>
                <a:hueOff val="6635606"/>
                <a:satOff val="4706"/>
                <a:lumOff val="3648"/>
                <a:alphaOff val="0"/>
              </a:schemeClr>
            </a:lnRef>
            <a:fillRef idx="1">
              <a:schemeClr val="accent3">
                <a:tint val="40000"/>
                <a:alpha val="90000"/>
                <a:hueOff val="6635606"/>
                <a:satOff val="4706"/>
                <a:lumOff val="3648"/>
                <a:alphaOff val="0"/>
              </a:schemeClr>
            </a:fillRef>
            <a:effectRef idx="0">
              <a:schemeClr val="accent3">
                <a:tint val="40000"/>
                <a:alpha val="90000"/>
                <a:hueOff val="6635606"/>
                <a:satOff val="4706"/>
                <a:lumOff val="3648"/>
                <a:alphaOff val="0"/>
              </a:schemeClr>
            </a:effectRef>
            <a:fontRef idx="minor">
              <a:schemeClr val="dk1">
                <a:hueOff val="0"/>
                <a:satOff val="0"/>
                <a:lumOff val="0"/>
                <a:alphaOff val="0"/>
              </a:schemeClr>
            </a:fontRef>
          </p:style>
        </p:sp>
        <p:sp>
          <p:nvSpPr>
            <p:cNvPr id="24" name="Down Arrow 16"/>
            <p:cNvSpPr txBox="1"/>
            <p:nvPr/>
          </p:nvSpPr>
          <p:spPr>
            <a:xfrm>
              <a:off x="6844179" y="2974650"/>
              <a:ext cx="339806" cy="4649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GB" sz="2800" kern="1200"/>
            </a:p>
          </p:txBody>
        </p:sp>
      </p:grpSp>
    </p:spTree>
    <p:extLst>
      <p:ext uri="{BB962C8B-B14F-4D97-AF65-F5344CB8AC3E}">
        <p14:creationId xmlns:p14="http://schemas.microsoft.com/office/powerpoint/2010/main" val="1908675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39</a:t>
            </a:fld>
            <a:endParaRPr lang="en-GB" altLang="en-US">
              <a:solidFill>
                <a:schemeClr val="bg1"/>
              </a:solidFill>
            </a:endParaRPr>
          </a:p>
        </p:txBody>
      </p:sp>
      <p:sp>
        <p:nvSpPr>
          <p:cNvPr id="14346" name="Rectangle 2"/>
          <p:cNvSpPr>
            <a:spLocks noChangeArrowheads="1"/>
          </p:cNvSpPr>
          <p:nvPr/>
        </p:nvSpPr>
        <p:spPr bwMode="auto">
          <a:xfrm>
            <a:off x="179387" y="1403350"/>
            <a:ext cx="8692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The future: redevelopment of OASIS – Where are we?</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
        <p:nvSpPr>
          <p:cNvPr id="37" name="Content Placeholder 2"/>
          <p:cNvSpPr>
            <a:spLocks noGrp="1"/>
          </p:cNvSpPr>
          <p:nvPr>
            <p:ph idx="1"/>
          </p:nvPr>
        </p:nvSpPr>
        <p:spPr>
          <a:xfrm>
            <a:off x="395288" y="1911351"/>
            <a:ext cx="8641208" cy="2885801"/>
          </a:xfrm>
        </p:spPr>
        <p:txBody>
          <a:bodyPr/>
          <a:lstStyle/>
          <a:p>
            <a:pPr marL="685800" lvl="1">
              <a:buClr>
                <a:srgbClr val="C00000"/>
              </a:buClr>
              <a:buFont typeface="Arial" panose="020B0604020202020204" pitchFamily="34" charset="0"/>
              <a:buChar char="•"/>
            </a:pPr>
            <a:endParaRPr lang="en-GB" altLang="en-US" sz="1800" dirty="0">
              <a:solidFill>
                <a:prstClr val="black"/>
              </a:solidFill>
            </a:endParaRPr>
          </a:p>
          <a:p>
            <a:pPr marL="685800" lvl="1">
              <a:buClr>
                <a:srgbClr val="C00000"/>
              </a:buClr>
              <a:buFont typeface="Arial" panose="020B0604020202020204" pitchFamily="34" charset="0"/>
              <a:buChar char="•"/>
            </a:pPr>
            <a:r>
              <a:rPr lang="en-GB" altLang="en-US" sz="1800" dirty="0">
                <a:solidFill>
                  <a:prstClr val="black"/>
                </a:solidFill>
              </a:rPr>
              <a:t>a new database is in place</a:t>
            </a:r>
          </a:p>
          <a:p>
            <a:pPr marL="685800" lvl="1">
              <a:buClr>
                <a:srgbClr val="C00000"/>
              </a:buClr>
              <a:buFont typeface="Arial" panose="020B0604020202020204" pitchFamily="34" charset="0"/>
              <a:buChar char="•"/>
            </a:pPr>
            <a:r>
              <a:rPr lang="en-GB" altLang="en-US" sz="1800" dirty="0">
                <a:solidFill>
                  <a:prstClr val="black"/>
                </a:solidFill>
              </a:rPr>
              <a:t>Java application (i.e. the form in place)</a:t>
            </a:r>
          </a:p>
          <a:p>
            <a:pPr marL="685800" lvl="1">
              <a:buClr>
                <a:srgbClr val="C00000"/>
              </a:buClr>
              <a:buFont typeface="Arial" panose="020B0604020202020204" pitchFamily="34" charset="0"/>
              <a:buChar char="•"/>
            </a:pPr>
            <a:r>
              <a:rPr lang="en-GB" altLang="en-US" sz="1800" dirty="0">
                <a:solidFill>
                  <a:prstClr val="black"/>
                </a:solidFill>
              </a:rPr>
              <a:t>workflows mapped (i.e. what happens when!)</a:t>
            </a:r>
          </a:p>
          <a:p>
            <a:pPr marL="685800" lvl="1">
              <a:buClr>
                <a:srgbClr val="C00000"/>
              </a:buClr>
              <a:buFont typeface="Arial" panose="020B0604020202020204" pitchFamily="34" charset="0"/>
              <a:buChar char="•"/>
            </a:pPr>
            <a:r>
              <a:rPr lang="en-GB" altLang="en-US" sz="1800" dirty="0">
                <a:solidFill>
                  <a:prstClr val="black"/>
                </a:solidFill>
              </a:rPr>
              <a:t>mapping to existing heritage thesauri completed</a:t>
            </a:r>
          </a:p>
          <a:p>
            <a:pPr marL="685800" lvl="1">
              <a:buClr>
                <a:srgbClr val="C00000"/>
              </a:buClr>
              <a:buFont typeface="Arial" panose="020B0604020202020204" pitchFamily="34" charset="0"/>
              <a:buChar char="•"/>
            </a:pPr>
            <a:r>
              <a:rPr lang="en-GB" altLang="en-US" sz="1800" dirty="0">
                <a:solidFill>
                  <a:prstClr val="black"/>
                </a:solidFill>
              </a:rPr>
              <a:t>migration of data from old to new database completed</a:t>
            </a:r>
          </a:p>
          <a:p>
            <a:pPr marL="685800" lvl="1">
              <a:buClr>
                <a:srgbClr val="C00000"/>
              </a:buClr>
              <a:buFont typeface="Arial" panose="020B0604020202020204" pitchFamily="34" charset="0"/>
              <a:buChar char="•"/>
            </a:pPr>
            <a:r>
              <a:rPr lang="en-GB" altLang="en-US" sz="1800" b="1" dirty="0">
                <a:solidFill>
                  <a:prstClr val="black"/>
                </a:solidFill>
              </a:rPr>
              <a:t>basic form in place</a:t>
            </a:r>
          </a:p>
          <a:p>
            <a:pPr marL="0" indent="0">
              <a:buFont typeface="Arial" charset="0"/>
              <a:buNone/>
            </a:pPr>
            <a:endParaRPr lang="en-GB" altLang="en-US" sz="2400" dirty="0"/>
          </a:p>
        </p:txBody>
      </p:sp>
    </p:spTree>
    <p:extLst>
      <p:ext uri="{BB962C8B-B14F-4D97-AF65-F5344CB8AC3E}">
        <p14:creationId xmlns:p14="http://schemas.microsoft.com/office/powerpoint/2010/main" val="333438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342" name="Content Placeholder 2"/>
          <p:cNvSpPr>
            <a:spLocks noGrp="1"/>
          </p:cNvSpPr>
          <p:nvPr>
            <p:ph idx="1"/>
          </p:nvPr>
        </p:nvSpPr>
        <p:spPr>
          <a:xfrm>
            <a:off x="395288" y="1911350"/>
            <a:ext cx="8640762" cy="4797425"/>
          </a:xfrm>
        </p:spPr>
        <p:txBody>
          <a:bodyPr/>
          <a:lstStyle/>
          <a:p>
            <a:pPr marL="0" indent="0">
              <a:lnSpc>
                <a:spcPct val="150000"/>
              </a:lnSpc>
              <a:spcBef>
                <a:spcPct val="0"/>
              </a:spcBef>
              <a:buFont typeface="Arial" charset="0"/>
              <a:buNone/>
            </a:pPr>
            <a:endParaRPr lang="en-GB" altLang="en-US" sz="2000" dirty="0"/>
          </a:p>
          <a:p>
            <a:pPr marL="0" indent="0">
              <a:lnSpc>
                <a:spcPct val="150000"/>
              </a:lnSpc>
              <a:spcBef>
                <a:spcPct val="0"/>
              </a:spcBef>
              <a:buFont typeface="Arial" charset="0"/>
              <a:buNone/>
            </a:pPr>
            <a:r>
              <a:rPr lang="en-GB" altLang="en-US" sz="2000" dirty="0"/>
              <a:t>1. Ensure preservation </a:t>
            </a:r>
            <a:br>
              <a:rPr lang="en-GB" altLang="en-US" sz="2000" dirty="0"/>
            </a:br>
            <a:r>
              <a:rPr lang="en-GB" altLang="en-US" sz="2000" dirty="0"/>
              <a:t>2. Provide access</a:t>
            </a:r>
          </a:p>
          <a:p>
            <a:pPr marL="0" indent="0">
              <a:lnSpc>
                <a:spcPct val="150000"/>
              </a:lnSpc>
              <a:spcBef>
                <a:spcPct val="0"/>
              </a:spcBef>
              <a:buFont typeface="Arial" charset="0"/>
              <a:buNone/>
            </a:pPr>
            <a:r>
              <a:rPr lang="en-GB" altLang="en-US" sz="2000" dirty="0"/>
              <a:t>3. Professional recognition</a:t>
            </a:r>
            <a:br>
              <a:rPr lang="en-GB" altLang="en-US" sz="2000" dirty="0"/>
            </a:br>
            <a:r>
              <a:rPr lang="en-GB" altLang="en-US" sz="2000" dirty="0"/>
              <a:t>4. Follow professional standards</a:t>
            </a:r>
          </a:p>
          <a:p>
            <a:pPr marL="0" indent="0">
              <a:lnSpc>
                <a:spcPct val="150000"/>
              </a:lnSpc>
              <a:spcBef>
                <a:spcPct val="0"/>
              </a:spcBef>
              <a:buFont typeface="Arial" charset="0"/>
              <a:buNone/>
            </a:pPr>
            <a:r>
              <a:rPr lang="en-GB" altLang="en-US" sz="2000" dirty="0"/>
              <a:t>5. Meet governmental/local authority requirements</a:t>
            </a:r>
          </a:p>
          <a:p>
            <a:pPr marL="0" indent="0">
              <a:lnSpc>
                <a:spcPct val="150000"/>
              </a:lnSpc>
              <a:spcBef>
                <a:spcPct val="0"/>
              </a:spcBef>
              <a:buFont typeface="Arial" charset="0"/>
              <a:buNone/>
            </a:pPr>
            <a:r>
              <a:rPr lang="en-GB" altLang="en-US" sz="2000" dirty="0"/>
              <a:t>6. Meet funding agency requirements </a:t>
            </a:r>
          </a:p>
          <a:p>
            <a:pPr marL="0" indent="0">
              <a:buFont typeface="Arial" charset="0"/>
              <a:buNone/>
            </a:pPr>
            <a:endParaRPr lang="en-GB" altLang="en-US" sz="2400" dirty="0"/>
          </a:p>
          <a:p>
            <a:pPr marL="0" indent="0">
              <a:buFont typeface="Arial" charset="0"/>
              <a:buNone/>
            </a:pPr>
            <a:endParaRPr lang="en-GB" altLang="en-US" sz="2400"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4</a:t>
            </a:fld>
            <a:endParaRPr lang="en-GB" altLang="en-US">
              <a:solidFill>
                <a:schemeClr val="bg1"/>
              </a:solidFill>
            </a:endParaRPr>
          </a:p>
        </p:txBody>
      </p:sp>
      <p:sp>
        <p:nvSpPr>
          <p:cNvPr id="14346" name="Rectangle 2"/>
          <p:cNvSpPr>
            <a:spLocks noChangeArrowheads="1"/>
          </p:cNvSpPr>
          <p:nvPr/>
        </p:nvSpPr>
        <p:spPr bwMode="auto">
          <a:xfrm>
            <a:off x="179388" y="1403350"/>
            <a:ext cx="5526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Why bother depositing data?</a:t>
            </a:r>
          </a:p>
        </p:txBody>
      </p:sp>
      <p:pic>
        <p:nvPicPr>
          <p:cNvPr id="1434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2133600"/>
            <a:ext cx="2947987" cy="389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8" name="Rectangle 18"/>
          <p:cNvSpPr>
            <a:spLocks noChangeArrowheads="1"/>
          </p:cNvSpPr>
          <p:nvPr/>
        </p:nvSpPr>
        <p:spPr bwMode="auto">
          <a:xfrm>
            <a:off x="6873875" y="6165850"/>
            <a:ext cx="2882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200"/>
              <a:t>Image © www.digitalbevaring.dk</a:t>
            </a:r>
          </a:p>
        </p:txBody>
      </p:sp>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Tree>
    <p:extLst>
      <p:ext uri="{BB962C8B-B14F-4D97-AF65-F5344CB8AC3E}">
        <p14:creationId xmlns:p14="http://schemas.microsoft.com/office/powerpoint/2010/main" val="3488944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40</a:t>
            </a:fld>
            <a:endParaRPr lang="en-GB" altLang="en-US">
              <a:solidFill>
                <a:schemeClr val="bg1"/>
              </a:solidFill>
            </a:endParaRPr>
          </a:p>
        </p:txBody>
      </p:sp>
      <p:sp>
        <p:nvSpPr>
          <p:cNvPr id="14346" name="Rectangle 2"/>
          <p:cNvSpPr>
            <a:spLocks noChangeArrowheads="1"/>
          </p:cNvSpPr>
          <p:nvPr/>
        </p:nvSpPr>
        <p:spPr bwMode="auto">
          <a:xfrm>
            <a:off x="179387" y="1403350"/>
            <a:ext cx="8692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The future: redevelopment of OASIS – Going pretty well?</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pic>
        <p:nvPicPr>
          <p:cNvPr id="12" name="Picture 2" descr="Image result for alexander the great eric brist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932109"/>
            <a:ext cx="3840587" cy="42831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gordian kn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932109"/>
            <a:ext cx="3256976" cy="424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274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41</a:t>
            </a:fld>
            <a:endParaRPr lang="en-GB" altLang="en-US">
              <a:solidFill>
                <a:schemeClr val="bg1"/>
              </a:solidFill>
            </a:endParaRPr>
          </a:p>
        </p:txBody>
      </p:sp>
      <p:sp>
        <p:nvSpPr>
          <p:cNvPr id="14346" name="Rectangle 2"/>
          <p:cNvSpPr>
            <a:spLocks noChangeArrowheads="1"/>
          </p:cNvSpPr>
          <p:nvPr/>
        </p:nvSpPr>
        <p:spPr bwMode="auto">
          <a:xfrm>
            <a:off x="179387" y="1403350"/>
            <a:ext cx="8692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The future: redevelopment of OASIS</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pic>
        <p:nvPicPr>
          <p:cNvPr id="18" name="Picture 17"/>
          <p:cNvPicPr>
            <a:picLocks noChangeAspect="1"/>
          </p:cNvPicPr>
          <p:nvPr/>
        </p:nvPicPr>
        <p:blipFill>
          <a:blip r:embed="rId4"/>
          <a:stretch>
            <a:fillRect/>
          </a:stretch>
        </p:blipFill>
        <p:spPr>
          <a:xfrm>
            <a:off x="243137" y="1836183"/>
            <a:ext cx="6406480" cy="3828725"/>
          </a:xfrm>
          <a:prstGeom prst="rect">
            <a:avLst/>
          </a:prstGeom>
        </p:spPr>
      </p:pic>
      <p:pic>
        <p:nvPicPr>
          <p:cNvPr id="19" name="Picture 18"/>
          <p:cNvPicPr>
            <a:picLocks noChangeAspect="1"/>
          </p:cNvPicPr>
          <p:nvPr/>
        </p:nvPicPr>
        <p:blipFill>
          <a:blip r:embed="rId5"/>
          <a:stretch>
            <a:fillRect/>
          </a:stretch>
        </p:blipFill>
        <p:spPr>
          <a:xfrm>
            <a:off x="3275856" y="3645024"/>
            <a:ext cx="4823889" cy="2711937"/>
          </a:xfrm>
          <a:prstGeom prst="rect">
            <a:avLst/>
          </a:prstGeom>
        </p:spPr>
      </p:pic>
    </p:spTree>
    <p:extLst>
      <p:ext uri="{BB962C8B-B14F-4D97-AF65-F5344CB8AC3E}">
        <p14:creationId xmlns:p14="http://schemas.microsoft.com/office/powerpoint/2010/main" val="1386281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42</a:t>
            </a:fld>
            <a:endParaRPr lang="en-GB" altLang="en-US">
              <a:solidFill>
                <a:schemeClr val="bg1"/>
              </a:solidFill>
            </a:endParaRP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
        <p:nvSpPr>
          <p:cNvPr id="14346" name="Rectangle 2"/>
          <p:cNvSpPr>
            <a:spLocks noChangeArrowheads="1"/>
          </p:cNvSpPr>
          <p:nvPr/>
        </p:nvSpPr>
        <p:spPr bwMode="auto">
          <a:xfrm>
            <a:off x="179387" y="1403350"/>
            <a:ext cx="8692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The future: redevelopment of OASIS</a:t>
            </a:r>
          </a:p>
        </p:txBody>
      </p:sp>
      <p:pic>
        <p:nvPicPr>
          <p:cNvPr id="15" name="Picture 14"/>
          <p:cNvPicPr>
            <a:picLocks noChangeAspect="1"/>
          </p:cNvPicPr>
          <p:nvPr/>
        </p:nvPicPr>
        <p:blipFill>
          <a:blip r:embed="rId4"/>
          <a:stretch>
            <a:fillRect/>
          </a:stretch>
        </p:blipFill>
        <p:spPr>
          <a:xfrm>
            <a:off x="3635896" y="2157874"/>
            <a:ext cx="4329989" cy="3647456"/>
          </a:xfrm>
          <a:prstGeom prst="rect">
            <a:avLst/>
          </a:prstGeom>
        </p:spPr>
      </p:pic>
      <p:sp>
        <p:nvSpPr>
          <p:cNvPr id="16" name="Content Placeholder 1"/>
          <p:cNvSpPr>
            <a:spLocks noGrp="1"/>
          </p:cNvSpPr>
          <p:nvPr>
            <p:ph idx="1"/>
          </p:nvPr>
        </p:nvSpPr>
        <p:spPr>
          <a:xfrm>
            <a:off x="465305" y="1867913"/>
            <a:ext cx="7571184" cy="4569371"/>
          </a:xfrm>
        </p:spPr>
        <p:txBody>
          <a:bodyPr>
            <a:normAutofit/>
          </a:bodyPr>
          <a:lstStyle/>
          <a:p>
            <a:pPr lvl="1">
              <a:buClr>
                <a:srgbClr val="C00000"/>
              </a:buClr>
              <a:buFont typeface="Arial" panose="020B0604020202020204" pitchFamily="34" charset="0"/>
              <a:buChar char="•"/>
            </a:pPr>
            <a:r>
              <a:rPr lang="en-GB" sz="1800" dirty="0"/>
              <a:t>OS admin area</a:t>
            </a:r>
          </a:p>
          <a:p>
            <a:pPr lvl="1">
              <a:buClr>
                <a:srgbClr val="C00000"/>
              </a:buClr>
              <a:buFont typeface="Arial" panose="020B0604020202020204" pitchFamily="34" charset="0"/>
              <a:buChar char="•"/>
            </a:pPr>
            <a:r>
              <a:rPr lang="en-GB" sz="1800" dirty="0"/>
              <a:t>HER area</a:t>
            </a:r>
          </a:p>
          <a:p>
            <a:pPr lvl="1">
              <a:buClr>
                <a:srgbClr val="C00000"/>
              </a:buClr>
              <a:buFont typeface="Arial" panose="020B0604020202020204" pitchFamily="34" charset="0"/>
              <a:buChar char="•"/>
            </a:pPr>
            <a:r>
              <a:rPr lang="en-GB" sz="1800" dirty="0"/>
              <a:t>Research Framework</a:t>
            </a:r>
          </a:p>
          <a:p>
            <a:pPr lvl="1">
              <a:buClr>
                <a:srgbClr val="C00000"/>
              </a:buClr>
              <a:buFont typeface="Arial" panose="020B0604020202020204" pitchFamily="34" charset="0"/>
              <a:buChar char="•"/>
            </a:pPr>
            <a:r>
              <a:rPr lang="en-GB" sz="1800" dirty="0"/>
              <a:t>Museums</a:t>
            </a:r>
          </a:p>
          <a:p>
            <a:pPr lvl="1"/>
            <a:endParaRPr lang="en-GB" dirty="0"/>
          </a:p>
        </p:txBody>
      </p:sp>
      <p:sp>
        <p:nvSpPr>
          <p:cNvPr id="17" name="Right Arrow 16"/>
          <p:cNvSpPr/>
          <p:nvPr/>
        </p:nvSpPr>
        <p:spPr>
          <a:xfrm rot="492770">
            <a:off x="2453517" y="3237983"/>
            <a:ext cx="3408902" cy="30658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7052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dirty="0">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43</a:t>
            </a:fld>
            <a:endParaRPr lang="en-GB" altLang="en-US">
              <a:solidFill>
                <a:schemeClr val="bg1"/>
              </a:solidFill>
            </a:endParaRP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
        <p:nvSpPr>
          <p:cNvPr id="14346" name="Rectangle 2"/>
          <p:cNvSpPr>
            <a:spLocks noChangeArrowheads="1"/>
          </p:cNvSpPr>
          <p:nvPr/>
        </p:nvSpPr>
        <p:spPr bwMode="auto">
          <a:xfrm>
            <a:off x="179387" y="1403350"/>
            <a:ext cx="532871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The future: redevelopment of OASIS</a:t>
            </a:r>
          </a:p>
        </p:txBody>
      </p:sp>
      <p:pic>
        <p:nvPicPr>
          <p:cNvPr id="21" name="Picture 20"/>
          <p:cNvPicPr>
            <a:picLocks noChangeAspect="1"/>
          </p:cNvPicPr>
          <p:nvPr/>
        </p:nvPicPr>
        <p:blipFill>
          <a:blip r:embed="rId4"/>
          <a:stretch>
            <a:fillRect/>
          </a:stretch>
        </p:blipFill>
        <p:spPr>
          <a:xfrm>
            <a:off x="5580112" y="1124744"/>
            <a:ext cx="3376492" cy="5402387"/>
          </a:xfrm>
          <a:prstGeom prst="rect">
            <a:avLst/>
          </a:prstGeom>
        </p:spPr>
      </p:pic>
    </p:spTree>
    <p:extLst>
      <p:ext uri="{BB962C8B-B14F-4D97-AF65-F5344CB8AC3E}">
        <p14:creationId xmlns:p14="http://schemas.microsoft.com/office/powerpoint/2010/main" val="3703255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dirty="0">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44</a:t>
            </a:fld>
            <a:endParaRPr lang="en-GB" altLang="en-US">
              <a:solidFill>
                <a:schemeClr val="bg1"/>
              </a:solidFill>
            </a:endParaRP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
        <p:nvSpPr>
          <p:cNvPr id="14346" name="Rectangle 2"/>
          <p:cNvSpPr>
            <a:spLocks noChangeArrowheads="1"/>
          </p:cNvSpPr>
          <p:nvPr/>
        </p:nvSpPr>
        <p:spPr bwMode="auto">
          <a:xfrm>
            <a:off x="179387" y="1403350"/>
            <a:ext cx="79930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The future: redevelopment of OASIS</a:t>
            </a:r>
          </a:p>
        </p:txBody>
      </p:sp>
      <p:sp>
        <p:nvSpPr>
          <p:cNvPr id="12" name="Content Placeholder 1"/>
          <p:cNvSpPr>
            <a:spLocks noGrp="1"/>
          </p:cNvSpPr>
          <p:nvPr>
            <p:ph idx="1"/>
          </p:nvPr>
        </p:nvSpPr>
        <p:spPr>
          <a:xfrm>
            <a:off x="457200" y="2071993"/>
            <a:ext cx="7895527" cy="2236168"/>
          </a:xfrm>
        </p:spPr>
        <p:txBody>
          <a:bodyPr/>
          <a:lstStyle/>
          <a:p>
            <a:pPr>
              <a:buClr>
                <a:srgbClr val="C00000"/>
              </a:buClr>
            </a:pPr>
            <a:r>
              <a:rPr lang="en-GB" sz="1800" dirty="0"/>
              <a:t>HERALD web site: </a:t>
            </a:r>
            <a:r>
              <a:rPr lang="en-GB" sz="1800" dirty="0">
                <a:hlinkClick r:id="rId4"/>
              </a:rPr>
              <a:t>http://oasis.ac.uk/pages/wiki/HERALD</a:t>
            </a:r>
            <a:endParaRPr lang="en-GB" sz="1800" dirty="0"/>
          </a:p>
          <a:p>
            <a:pPr>
              <a:buClr>
                <a:srgbClr val="C00000"/>
              </a:buClr>
            </a:pPr>
            <a:r>
              <a:rPr lang="en-GB" sz="1800" dirty="0"/>
              <a:t>Subscribe to the OASIS Blog: </a:t>
            </a:r>
            <a:r>
              <a:rPr lang="en-GB" sz="1800" dirty="0">
                <a:solidFill>
                  <a:srgbClr val="8064A2"/>
                </a:solidFill>
                <a:hlinkClick r:id="rId5"/>
              </a:rPr>
              <a:t>http://archaeologydataservice.ac.uk/blog/oasis</a:t>
            </a:r>
            <a:endParaRPr lang="en-GB" sz="1800" dirty="0">
              <a:solidFill>
                <a:srgbClr val="8064A2"/>
              </a:solidFill>
            </a:endParaRPr>
          </a:p>
          <a:p>
            <a:pPr>
              <a:buClr>
                <a:srgbClr val="C00000"/>
              </a:buClr>
            </a:pPr>
            <a:r>
              <a:rPr lang="en-GB" sz="1800" dirty="0"/>
              <a:t>Contact HERALD: </a:t>
            </a:r>
            <a:r>
              <a:rPr lang="en-GB" sz="1800" dirty="0">
                <a:solidFill>
                  <a:srgbClr val="8064A2"/>
                </a:solidFill>
                <a:hlinkClick r:id="rId6"/>
              </a:rPr>
              <a:t>herald@ads.ac.uk</a:t>
            </a:r>
            <a:endParaRPr lang="en-GB" sz="1800" dirty="0">
              <a:solidFill>
                <a:srgbClr val="8064A2"/>
              </a:solidFill>
            </a:endParaRPr>
          </a:p>
          <a:p>
            <a:pPr>
              <a:buClr>
                <a:srgbClr val="C00000"/>
              </a:buClr>
            </a:pPr>
            <a:r>
              <a:rPr lang="en-GB" sz="1800" dirty="0"/>
              <a:t>Twitter: </a:t>
            </a:r>
            <a:r>
              <a:rPr lang="en-GB" sz="1800" dirty="0">
                <a:hlinkClick r:id="rId7"/>
              </a:rPr>
              <a:t>@</a:t>
            </a:r>
            <a:r>
              <a:rPr lang="en-GB" sz="1800" dirty="0" err="1">
                <a:hlinkClick r:id="rId7"/>
              </a:rPr>
              <a:t>oasis_data</a:t>
            </a:r>
            <a:endParaRPr lang="en-GB" sz="1800" dirty="0"/>
          </a:p>
        </p:txBody>
      </p:sp>
    </p:spTree>
    <p:extLst>
      <p:ext uri="{BB962C8B-B14F-4D97-AF65-F5344CB8AC3E}">
        <p14:creationId xmlns:p14="http://schemas.microsoft.com/office/powerpoint/2010/main" val="1336472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45</a:t>
            </a:fld>
            <a:endParaRPr lang="en-GB" altLang="en-US">
              <a:solidFill>
                <a:schemeClr val="bg1"/>
              </a:solidFill>
            </a:endParaRPr>
          </a:p>
        </p:txBody>
      </p:sp>
      <p:sp>
        <p:nvSpPr>
          <p:cNvPr id="14346" name="Rectangle 2"/>
          <p:cNvSpPr>
            <a:spLocks noChangeArrowheads="1"/>
          </p:cNvSpPr>
          <p:nvPr/>
        </p:nvSpPr>
        <p:spPr bwMode="auto">
          <a:xfrm>
            <a:off x="611560" y="2564904"/>
            <a:ext cx="49068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Any questions?</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2420888"/>
            <a:ext cx="3096344" cy="3505296"/>
          </a:xfrm>
          <a:prstGeom prst="rect">
            <a:avLst/>
          </a:prstGeom>
        </p:spPr>
      </p:pic>
      <p:sp>
        <p:nvSpPr>
          <p:cNvPr id="4" name="TextBox 3"/>
          <p:cNvSpPr txBox="1"/>
          <p:nvPr/>
        </p:nvSpPr>
        <p:spPr>
          <a:xfrm>
            <a:off x="6308498" y="5926184"/>
            <a:ext cx="2223942" cy="338554"/>
          </a:xfrm>
          <a:prstGeom prst="rect">
            <a:avLst/>
          </a:prstGeom>
          <a:noFill/>
        </p:spPr>
        <p:txBody>
          <a:bodyPr wrap="none" rtlCol="0">
            <a:spAutoFit/>
          </a:bodyPr>
          <a:lstStyle/>
          <a:p>
            <a:r>
              <a:rPr lang="en-GB" sz="1600" dirty="0"/>
              <a:t>Images: </a:t>
            </a:r>
            <a:r>
              <a:rPr lang="en-GB" sz="1600" dirty="0">
                <a:hlinkClick r:id="rId5"/>
              </a:rPr>
              <a:t>OpenClipArt.org</a:t>
            </a:r>
            <a:endParaRPr lang="en-GB" sz="1600" dirty="0"/>
          </a:p>
        </p:txBody>
      </p:sp>
    </p:spTree>
    <p:extLst>
      <p:ext uri="{BB962C8B-B14F-4D97-AF65-F5344CB8AC3E}">
        <p14:creationId xmlns:p14="http://schemas.microsoft.com/office/powerpoint/2010/main" val="3207234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6513" y="0"/>
            <a:ext cx="9186863"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8192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8614"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9675330-A0B5-4509-BAE9-08D935C1D2C5}"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81927" name="Footer Placeholder 4"/>
          <p:cNvSpPr txBox="1">
            <a:spLocks/>
          </p:cNvSpPr>
          <p:nvPr/>
        </p:nvSpPr>
        <p:spPr bwMode="auto">
          <a:xfrm>
            <a:off x="0" y="6453188"/>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b="1">
                <a:solidFill>
                  <a:schemeClr val="bg1"/>
                </a:solidFill>
                <a:latin typeface="Arial Narrow" pitchFamily="34" charset="0"/>
              </a:rPr>
              <a:t>http://archaeologydataservice.ac.uk</a:t>
            </a:r>
          </a:p>
        </p:txBody>
      </p:sp>
      <p:sp>
        <p:nvSpPr>
          <p:cNvPr id="68616"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0675AB8-B73F-47A7-B965-7F8C92BC104E}" type="slidenum">
              <a:rPr lang="en-GB" altLang="en-US" smtClean="0">
                <a:solidFill>
                  <a:schemeClr val="bg1"/>
                </a:solidFill>
              </a:rPr>
              <a:pPr fontAlgn="base">
                <a:spcBef>
                  <a:spcPct val="0"/>
                </a:spcBef>
                <a:spcAft>
                  <a:spcPct val="0"/>
                </a:spcAft>
                <a:defRPr/>
              </a:pPr>
              <a:t>46</a:t>
            </a:fld>
            <a:endParaRPr lang="en-GB" altLang="en-US">
              <a:solidFill>
                <a:schemeClr val="bg1"/>
              </a:solidFill>
            </a:endParaRPr>
          </a:p>
        </p:txBody>
      </p:sp>
      <p:sp>
        <p:nvSpPr>
          <p:cNvPr id="3" name="TextBox 2"/>
          <p:cNvSpPr txBox="1"/>
          <p:nvPr/>
        </p:nvSpPr>
        <p:spPr>
          <a:xfrm>
            <a:off x="755576" y="1772816"/>
            <a:ext cx="184731" cy="369332"/>
          </a:xfrm>
          <a:prstGeom prst="rect">
            <a:avLst/>
          </a:prstGeom>
          <a:noFill/>
        </p:spPr>
        <p:txBody>
          <a:bodyPr wrap="none" rtlCol="0">
            <a:spAutoFit/>
          </a:bodyPr>
          <a:lstStyle/>
          <a:p>
            <a:endParaRPr lang="en-GB" dirty="0"/>
          </a:p>
        </p:txBody>
      </p:sp>
      <p:sp>
        <p:nvSpPr>
          <p:cNvPr id="11" name="TextBox 7"/>
          <p:cNvSpPr txBox="1">
            <a:spLocks noChangeArrowheads="1"/>
          </p:cNvSpPr>
          <p:nvPr/>
        </p:nvSpPr>
        <p:spPr bwMode="auto">
          <a:xfrm>
            <a:off x="1770744" y="1957482"/>
            <a:ext cx="557234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en-GB" altLang="en-US" sz="2400" b="1" dirty="0">
                <a:latin typeface="Calibri" pitchFamily="34" charset="0"/>
              </a:rPr>
              <a:t>Thank You!</a:t>
            </a:r>
          </a:p>
          <a:p>
            <a:pPr algn="ctr" eaLnBrk="1" hangingPunct="1"/>
            <a:endParaRPr lang="en-GB" altLang="en-US" sz="2400" b="1" dirty="0">
              <a:latin typeface="Calibri" pitchFamily="34" charset="0"/>
            </a:endParaRPr>
          </a:p>
          <a:p>
            <a:pPr algn="ctr" eaLnBrk="1" hangingPunct="1"/>
            <a:r>
              <a:rPr lang="en-GB" altLang="en-US" sz="2400" b="1" dirty="0">
                <a:latin typeface="Calibri" pitchFamily="34" charset="0"/>
              </a:rPr>
              <a:t>Further information</a:t>
            </a:r>
          </a:p>
          <a:p>
            <a:pPr algn="ctr" eaLnBrk="1" hangingPunct="1"/>
            <a:r>
              <a:rPr lang="en-GB" altLang="en-US" sz="2400" b="1" u="sng" dirty="0">
                <a:solidFill>
                  <a:srgbClr val="C00000"/>
                </a:solidFill>
                <a:latin typeface="Calibri" pitchFamily="34" charset="0"/>
              </a:rPr>
              <a:t> http://archaeologydataservice.ac.uk</a:t>
            </a:r>
          </a:p>
        </p:txBody>
      </p:sp>
      <p:sp>
        <p:nvSpPr>
          <p:cNvPr id="12" name="Title 1">
            <a:extLst>
              <a:ext uri="{FF2B5EF4-FFF2-40B4-BE49-F238E27FC236}">
                <a16:creationId xmlns:a16="http://schemas.microsoft.com/office/drawing/2014/main" id="{78A91D5E-E4F7-4B1E-AF90-F62A98C2DB1A}"/>
              </a:ext>
            </a:extLst>
          </p:cNvPr>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Tree>
    <p:extLst>
      <p:ext uri="{BB962C8B-B14F-4D97-AF65-F5344CB8AC3E}">
        <p14:creationId xmlns:p14="http://schemas.microsoft.com/office/powerpoint/2010/main" val="1458832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1945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102"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55CAF4-C35E-47D8-B275-8BC208CE7CD0}"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4103"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a:solidFill>
                  <a:schemeClr val="bg1"/>
                </a:solidFill>
                <a:latin typeface="Arial Narrow" pitchFamily="34" charset="0"/>
              </a:rPr>
              <a:t>http://archaeologydataservice.ac.uk</a:t>
            </a:r>
          </a:p>
        </p:txBody>
      </p:sp>
      <p:sp>
        <p:nvSpPr>
          <p:cNvPr id="4104"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0F2D7A2-029D-417A-95C7-029848B4C26C}" type="slidenum">
              <a:rPr lang="en-GB" altLang="en-US" smtClean="0">
                <a:solidFill>
                  <a:schemeClr val="bg1"/>
                </a:solidFill>
              </a:rPr>
              <a:pPr fontAlgn="base">
                <a:spcBef>
                  <a:spcPct val="0"/>
                </a:spcBef>
                <a:spcAft>
                  <a:spcPct val="0"/>
                </a:spcAft>
                <a:defRPr/>
              </a:pPr>
              <a:t>5</a:t>
            </a:fld>
            <a:endParaRPr lang="en-GB" altLang="en-US" dirty="0">
              <a:solidFill>
                <a:schemeClr val="bg1"/>
              </a:solidFill>
            </a:endParaRPr>
          </a:p>
        </p:txBody>
      </p:sp>
      <p:pic>
        <p:nvPicPr>
          <p:cNvPr id="19466" name="Picture 3"/>
          <p:cNvPicPr>
            <a:picLocks noChangeAspect="1" noChangeArrowheads="1"/>
          </p:cNvPicPr>
          <p:nvPr/>
        </p:nvPicPr>
        <p:blipFill>
          <a:blip r:embed="rId4">
            <a:extLst>
              <a:ext uri="{28A0092B-C50C-407E-A947-70E740481C1C}">
                <a14:useLocalDpi xmlns:a14="http://schemas.microsoft.com/office/drawing/2010/main" val="0"/>
              </a:ext>
            </a:extLst>
          </a:blip>
          <a:srcRect l="5260" r="7004"/>
          <a:stretch>
            <a:fillRect/>
          </a:stretch>
        </p:blipFill>
        <p:spPr bwMode="auto">
          <a:xfrm>
            <a:off x="5106988" y="2576617"/>
            <a:ext cx="3644900" cy="277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7" name="Rectangle 15"/>
          <p:cNvSpPr>
            <a:spLocks noChangeArrowheads="1"/>
          </p:cNvSpPr>
          <p:nvPr/>
        </p:nvSpPr>
        <p:spPr bwMode="auto">
          <a:xfrm>
            <a:off x="179388" y="1403350"/>
            <a:ext cx="82810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Depositing with the Archaeology Data Service</a:t>
            </a:r>
          </a:p>
        </p:txBody>
      </p:sp>
      <p:pic>
        <p:nvPicPr>
          <p:cNvPr id="16" name="Picture 2" descr="\\userfs\rhm103\w2k\Desktop\DSA-logo_1_June2010.gif">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8343" y="1868413"/>
            <a:ext cx="1890055" cy="14164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serfs\rhm103\w2k\Desktop\dp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2485" y="3327513"/>
            <a:ext cx="1149350" cy="11493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userfs\rhm103\w2k\Desktop\Untitled-1_0000_Layer-1-copy.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3769" y="4797152"/>
            <a:ext cx="1244808" cy="1244808"/>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2"/>
          <p:cNvSpPr txBox="1">
            <a:spLocks/>
          </p:cNvSpPr>
          <p:nvPr/>
        </p:nvSpPr>
        <p:spPr>
          <a:xfrm>
            <a:off x="211138" y="2057401"/>
            <a:ext cx="4895850" cy="41799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Clr>
                <a:srgbClr val="C00000"/>
              </a:buClr>
              <a:defRPr/>
            </a:pPr>
            <a:r>
              <a:rPr lang="en-GB" sz="1600" dirty="0"/>
              <a:t>Set up in 1996 </a:t>
            </a:r>
          </a:p>
          <a:p>
            <a:pPr fontAlgn="auto">
              <a:spcAft>
                <a:spcPts val="0"/>
              </a:spcAft>
              <a:buClr>
                <a:srgbClr val="C00000"/>
              </a:buClr>
              <a:defRPr/>
            </a:pPr>
            <a:r>
              <a:rPr lang="en-GB" sz="1600" dirty="0"/>
              <a:t>Based within the University of York</a:t>
            </a:r>
          </a:p>
          <a:p>
            <a:pPr fontAlgn="auto">
              <a:spcAft>
                <a:spcPts val="0"/>
              </a:spcAft>
              <a:buClr>
                <a:srgbClr val="C00000"/>
              </a:buClr>
              <a:defRPr/>
            </a:pPr>
            <a:r>
              <a:rPr lang="en-GB" sz="1600" dirty="0"/>
              <a:t>Trusted repository with over 20 years dealing with outputs of archaeological projects</a:t>
            </a:r>
          </a:p>
          <a:p>
            <a:pPr fontAlgn="auto">
              <a:spcAft>
                <a:spcPts val="0"/>
              </a:spcAft>
              <a:buClr>
                <a:srgbClr val="C00000"/>
              </a:buClr>
              <a:defRPr/>
            </a:pPr>
            <a:r>
              <a:rPr lang="en-GB" sz="1600" dirty="0"/>
              <a:t>Working with the wider digital archiving community, particularly </a:t>
            </a:r>
            <a:r>
              <a:rPr lang="en-GB" sz="1600" dirty="0">
                <a:hlinkClick r:id="rId10"/>
              </a:rPr>
              <a:t>DPC </a:t>
            </a:r>
            <a:r>
              <a:rPr lang="en-GB" sz="1600" dirty="0"/>
              <a:t>and </a:t>
            </a:r>
            <a:r>
              <a:rPr lang="en-GB" sz="1600" dirty="0">
                <a:hlinkClick r:id="rId11"/>
              </a:rPr>
              <a:t>DCC</a:t>
            </a:r>
            <a:endParaRPr lang="en-GB" sz="1600" dirty="0"/>
          </a:p>
          <a:p>
            <a:pPr fontAlgn="auto">
              <a:spcAft>
                <a:spcPts val="0"/>
              </a:spcAft>
              <a:buClr>
                <a:srgbClr val="C00000"/>
              </a:buClr>
              <a:defRPr/>
            </a:pPr>
            <a:r>
              <a:rPr lang="en-GB" sz="1600" dirty="0">
                <a:hlinkClick r:id="rId5"/>
              </a:rPr>
              <a:t>Data Seal of Approval 2010</a:t>
            </a:r>
            <a:r>
              <a:rPr lang="en-GB" sz="1600" dirty="0"/>
              <a:t>, renewed in 2013 when the </a:t>
            </a:r>
            <a:r>
              <a:rPr lang="en-GB" sz="1600" dirty="0">
                <a:hlinkClick r:id="rId8"/>
              </a:rPr>
              <a:t>2014-15 standard</a:t>
            </a:r>
            <a:r>
              <a:rPr lang="en-GB" sz="1600" dirty="0"/>
              <a:t>, but also investigating other forms of accreditation</a:t>
            </a:r>
          </a:p>
          <a:p>
            <a:pPr fontAlgn="auto">
              <a:spcAft>
                <a:spcPts val="0"/>
              </a:spcAft>
              <a:buClr>
                <a:srgbClr val="C00000"/>
              </a:buClr>
              <a:defRPr/>
            </a:pPr>
            <a:r>
              <a:rPr lang="en-GB" sz="1600" dirty="0"/>
              <a:t>Working closely with the CIFA </a:t>
            </a:r>
            <a:r>
              <a:rPr lang="en-GB" sz="1600" dirty="0">
                <a:hlinkClick r:id="rId12"/>
              </a:rPr>
              <a:t>Archaeological Archives Group</a:t>
            </a:r>
            <a:r>
              <a:rPr lang="en-GB" sz="1600" dirty="0"/>
              <a:t>, </a:t>
            </a:r>
            <a:r>
              <a:rPr lang="en-GB" sz="1600" dirty="0">
                <a:hlinkClick r:id="rId13"/>
              </a:rPr>
              <a:t>Geophysics Special Interest Group</a:t>
            </a:r>
            <a:r>
              <a:rPr lang="en-GB" sz="1600" dirty="0"/>
              <a:t> and other agencies and organisations to raise the profile of digital archiving</a:t>
            </a:r>
          </a:p>
          <a:p>
            <a:pPr fontAlgn="auto">
              <a:spcAft>
                <a:spcPts val="0"/>
              </a:spcAft>
              <a:buClr>
                <a:srgbClr val="C00000"/>
              </a:buClr>
              <a:defRPr/>
            </a:pPr>
            <a:r>
              <a:rPr lang="en-GB" sz="1600" dirty="0"/>
              <a:t>Creating and setting standards e.g. </a:t>
            </a:r>
            <a:r>
              <a:rPr lang="en-GB" sz="1600" dirty="0">
                <a:hlinkClick r:id="rId14"/>
              </a:rPr>
              <a:t>Guides to Good Practice</a:t>
            </a:r>
            <a:endParaRPr lang="en-GB" dirty="0"/>
          </a:p>
        </p:txBody>
      </p:sp>
      <p:sp>
        <p:nvSpPr>
          <p:cNvPr id="15" name="Title 1">
            <a:extLst>
              <a:ext uri="{FF2B5EF4-FFF2-40B4-BE49-F238E27FC236}">
                <a16:creationId xmlns:a16="http://schemas.microsoft.com/office/drawing/2014/main" id="{CC6A96F6-7D34-42F8-A351-EF71319A02C9}"/>
              </a:ext>
            </a:extLst>
          </p:cNvPr>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Tree>
    <p:extLst>
      <p:ext uri="{BB962C8B-B14F-4D97-AF65-F5344CB8AC3E}">
        <p14:creationId xmlns:p14="http://schemas.microsoft.com/office/powerpoint/2010/main" val="3394709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98" t="34536" r="-1"/>
          <a:stretch/>
        </p:blipFill>
        <p:spPr>
          <a:xfrm>
            <a:off x="817612" y="4924206"/>
            <a:ext cx="7663359" cy="3048438"/>
          </a:xfrm>
          <a:prstGeom prst="rect">
            <a:avLst/>
          </a:prstGeom>
        </p:spPr>
      </p:pic>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342" name="Content Placeholder 2"/>
          <p:cNvSpPr>
            <a:spLocks noGrp="1"/>
          </p:cNvSpPr>
          <p:nvPr>
            <p:ph idx="1"/>
          </p:nvPr>
        </p:nvSpPr>
        <p:spPr>
          <a:xfrm>
            <a:off x="395288" y="1911350"/>
            <a:ext cx="8640762" cy="4797425"/>
          </a:xfrm>
        </p:spPr>
        <p:txBody>
          <a:bodyPr/>
          <a:lstStyle/>
          <a:p>
            <a:pPr marL="0" indent="0" eaLnBrk="1" hangingPunct="1">
              <a:spcBef>
                <a:spcPct val="0"/>
              </a:spcBef>
              <a:buClr>
                <a:srgbClr val="C00000"/>
              </a:buClr>
              <a:buNone/>
            </a:pPr>
            <a:r>
              <a:rPr lang="en-GB" altLang="en-US" sz="2000" b="1" dirty="0"/>
              <a:t>Aim: </a:t>
            </a:r>
            <a:r>
              <a:rPr lang="en-GB" altLang="en-US" sz="2000" dirty="0"/>
              <a:t>To create the flexibility necessary to legislate for differences in workflows, technological experience and infrastructure, and for all budgets in order to facilitate the deposition of data for individuals and organisations.  Deposition streams:</a:t>
            </a:r>
          </a:p>
          <a:p>
            <a:pPr marL="685800" lvl="1">
              <a:buClr>
                <a:srgbClr val="C00000"/>
              </a:buClr>
              <a:buFont typeface="Arial" panose="020B0604020202020204" pitchFamily="34" charset="0"/>
              <a:buChar char="•"/>
            </a:pPr>
            <a:r>
              <a:rPr lang="en-GB" altLang="en-US" sz="2000" dirty="0"/>
              <a:t>‘Traditional’ deposition : for all/large datasets</a:t>
            </a:r>
          </a:p>
          <a:p>
            <a:pPr marL="685800" lvl="1">
              <a:buClr>
                <a:srgbClr val="C00000"/>
              </a:buClr>
              <a:buFont typeface="Arial" panose="020B0604020202020204" pitchFamily="34" charset="0"/>
              <a:buChar char="•"/>
            </a:pPr>
            <a:r>
              <a:rPr lang="en-GB" altLang="en-US" sz="2000" dirty="0"/>
              <a:t>ADS-easy : for small/medium archives</a:t>
            </a:r>
          </a:p>
          <a:p>
            <a:pPr marL="685800" lvl="1">
              <a:buClr>
                <a:srgbClr val="C00000"/>
              </a:buClr>
              <a:buFont typeface="Arial" panose="020B0604020202020204" pitchFamily="34" charset="0"/>
              <a:buChar char="•"/>
            </a:pPr>
            <a:r>
              <a:rPr lang="en-GB" altLang="en-US" sz="2000" dirty="0"/>
              <a:t>OASIS Images : for small image only archives</a:t>
            </a:r>
          </a:p>
          <a:p>
            <a:pPr marL="685800" lvl="1">
              <a:buClr>
                <a:srgbClr val="C00000"/>
              </a:buClr>
              <a:buFont typeface="Arial" panose="020B0604020202020204" pitchFamily="34" charset="0"/>
              <a:buChar char="•"/>
            </a:pPr>
            <a:r>
              <a:rPr lang="en-GB" sz="2000" dirty="0"/>
              <a:t>OASIS : for fieldwork reports</a:t>
            </a:r>
          </a:p>
          <a:p>
            <a:pPr marL="0" indent="0">
              <a:buFont typeface="Arial" charset="0"/>
              <a:buNone/>
            </a:pPr>
            <a:endParaRPr lang="en-GB" altLang="en-US" sz="2400"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6</a:t>
            </a:fld>
            <a:endParaRPr lang="en-GB" altLang="en-US">
              <a:solidFill>
                <a:schemeClr val="bg1"/>
              </a:solidFill>
            </a:endParaRPr>
          </a:p>
        </p:txBody>
      </p:sp>
      <p:sp>
        <p:nvSpPr>
          <p:cNvPr id="14346" name="Rectangle 2"/>
          <p:cNvSpPr>
            <a:spLocks noChangeArrowheads="1"/>
          </p:cNvSpPr>
          <p:nvPr/>
        </p:nvSpPr>
        <p:spPr bwMode="auto">
          <a:xfrm>
            <a:off x="179388" y="1403350"/>
            <a:ext cx="5526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Depositing with the ADS</a:t>
            </a:r>
          </a:p>
        </p:txBody>
      </p:sp>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Tree>
    <p:extLst>
      <p:ext uri="{BB962C8B-B14F-4D97-AF65-F5344CB8AC3E}">
        <p14:creationId xmlns:p14="http://schemas.microsoft.com/office/powerpoint/2010/main" val="2931206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4342" name="Content Placeholder 2"/>
          <p:cNvSpPr>
            <a:spLocks noGrp="1"/>
          </p:cNvSpPr>
          <p:nvPr>
            <p:ph idx="1"/>
          </p:nvPr>
        </p:nvSpPr>
        <p:spPr>
          <a:xfrm>
            <a:off x="395288" y="1911350"/>
            <a:ext cx="8640762" cy="4797425"/>
          </a:xfrm>
        </p:spPr>
        <p:txBody>
          <a:bodyPr/>
          <a:lstStyle/>
          <a:p>
            <a:pPr marL="0" indent="0">
              <a:buNone/>
            </a:pPr>
            <a:r>
              <a:rPr lang="en-GB" altLang="en-US" sz="2000" dirty="0"/>
              <a:t>“The overall aim of the OASIS project is to provide an online index to the mass of archaeological grey literature that has been produced as a result of the advent of large-scale developer funded fieldwork and a similar increase in fieldwork undertaken by volunteers”.</a:t>
            </a:r>
          </a:p>
          <a:p>
            <a:pPr marL="0" indent="0">
              <a:buNone/>
            </a:pPr>
            <a:r>
              <a:rPr lang="en-GB" altLang="en-US" sz="2000" dirty="0"/>
              <a:t>Also…</a:t>
            </a:r>
            <a:endParaRPr lang="en-GB" altLang="en-US" sz="2000" dirty="0">
              <a:solidFill>
                <a:prstClr val="black"/>
              </a:solidFill>
            </a:endParaRPr>
          </a:p>
          <a:p>
            <a:pPr marL="685800" lvl="1">
              <a:buClr>
                <a:srgbClr val="C00000"/>
              </a:buClr>
              <a:buFont typeface="Arial" panose="020B0604020202020204" pitchFamily="34" charset="0"/>
              <a:buChar char="•"/>
            </a:pPr>
            <a:r>
              <a:rPr lang="en-GB" altLang="en-US" sz="2000" dirty="0">
                <a:solidFill>
                  <a:prstClr val="black"/>
                </a:solidFill>
              </a:rPr>
              <a:t>on-line form used to record event level metadata for fieldwork</a:t>
            </a:r>
          </a:p>
          <a:p>
            <a:pPr marL="685800" lvl="1">
              <a:buClr>
                <a:srgbClr val="C00000"/>
              </a:buClr>
              <a:buFont typeface="Arial" panose="020B0604020202020204" pitchFamily="34" charset="0"/>
              <a:buChar char="•"/>
            </a:pPr>
            <a:r>
              <a:rPr lang="en-GB" altLang="en-US" sz="2000" dirty="0">
                <a:solidFill>
                  <a:prstClr val="black"/>
                </a:solidFill>
              </a:rPr>
              <a:t>powering online indexes e.g. </a:t>
            </a:r>
            <a:r>
              <a:rPr lang="en-GB" altLang="en-US" sz="2000" i="1" dirty="0" err="1">
                <a:solidFill>
                  <a:prstClr val="black"/>
                </a:solidFill>
                <a:hlinkClick r:id="rId3"/>
              </a:rPr>
              <a:t>ArchSearch</a:t>
            </a:r>
            <a:r>
              <a:rPr lang="en-GB" altLang="en-US" sz="2000" dirty="0">
                <a:solidFill>
                  <a:prstClr val="black"/>
                </a:solidFill>
              </a:rPr>
              <a:t>, </a:t>
            </a:r>
            <a:r>
              <a:rPr lang="en-GB" altLang="en-US" sz="2000" i="1" dirty="0">
                <a:solidFill>
                  <a:prstClr val="black"/>
                </a:solidFill>
                <a:hlinkClick r:id="rId4"/>
              </a:rPr>
              <a:t>Heritage Gateway</a:t>
            </a:r>
            <a:r>
              <a:rPr lang="en-GB" altLang="en-US" sz="2000" dirty="0">
                <a:solidFill>
                  <a:prstClr val="black"/>
                </a:solidFill>
              </a:rPr>
              <a:t>, etc.</a:t>
            </a:r>
          </a:p>
          <a:p>
            <a:pPr marL="685800" lvl="1">
              <a:buClr>
                <a:srgbClr val="C00000"/>
              </a:buClr>
              <a:buFont typeface="Arial" panose="020B0604020202020204" pitchFamily="34" charset="0"/>
              <a:buChar char="•"/>
            </a:pPr>
            <a:r>
              <a:rPr lang="en-GB" altLang="en-US" sz="2000" dirty="0">
                <a:solidFill>
                  <a:prstClr val="black"/>
                </a:solidFill>
              </a:rPr>
              <a:t>allowing reports to be shared for validation with HERs &amp; NMRs</a:t>
            </a:r>
          </a:p>
          <a:p>
            <a:pPr marL="685800" lvl="1">
              <a:buClr>
                <a:srgbClr val="C00000"/>
              </a:buClr>
              <a:buFont typeface="Arial" panose="020B0604020202020204" pitchFamily="34" charset="0"/>
              <a:buChar char="•"/>
            </a:pPr>
            <a:r>
              <a:rPr lang="en-GB" altLang="en-US" sz="2000" dirty="0">
                <a:solidFill>
                  <a:prstClr val="black"/>
                </a:solidFill>
              </a:rPr>
              <a:t>allowing reports to be preserved by the ADS</a:t>
            </a:r>
          </a:p>
          <a:p>
            <a:pPr marL="685800" lvl="1">
              <a:buClr>
                <a:srgbClr val="C00000"/>
              </a:buClr>
              <a:buFont typeface="Arial" panose="020B0604020202020204" pitchFamily="34" charset="0"/>
              <a:buChar char="•"/>
            </a:pPr>
            <a:r>
              <a:rPr lang="en-GB" altLang="en-US" sz="2000" dirty="0">
                <a:solidFill>
                  <a:prstClr val="black"/>
                </a:solidFill>
              </a:rPr>
              <a:t>allowing reports to be disseminated for wider consumption through the </a:t>
            </a:r>
            <a:r>
              <a:rPr lang="en-GB" altLang="en-US" sz="2000" i="1" dirty="0">
                <a:solidFill>
                  <a:prstClr val="black"/>
                </a:solidFill>
                <a:hlinkClick r:id="rId5"/>
              </a:rPr>
              <a:t>ADS Library</a:t>
            </a:r>
            <a:endParaRPr lang="en-GB" altLang="en-US" sz="2000" i="1" dirty="0">
              <a:solidFill>
                <a:prstClr val="black"/>
              </a:solidFill>
            </a:endParaRPr>
          </a:p>
          <a:p>
            <a:pPr marL="685800" lvl="1">
              <a:buClr>
                <a:srgbClr val="C00000"/>
              </a:buClr>
              <a:buFont typeface="Arial" panose="020B0604020202020204" pitchFamily="34" charset="0"/>
              <a:buChar char="•"/>
            </a:pPr>
            <a:r>
              <a:rPr lang="en-GB" sz="2000" i="1" dirty="0">
                <a:solidFill>
                  <a:prstClr val="black"/>
                </a:solidFill>
              </a:rPr>
              <a:t>All this for FREE!</a:t>
            </a:r>
          </a:p>
          <a:p>
            <a:pPr marL="685800" lvl="1">
              <a:buClr>
                <a:srgbClr val="C00000"/>
              </a:buClr>
              <a:buFont typeface="Arial" panose="020B0604020202020204" pitchFamily="34" charset="0"/>
              <a:buChar char="•"/>
            </a:pPr>
            <a:endParaRPr lang="en-GB" sz="2000" i="1" dirty="0">
              <a:solidFill>
                <a:prstClr val="black"/>
              </a:solidFill>
            </a:endParaRPr>
          </a:p>
          <a:p>
            <a:pPr marL="0" indent="0">
              <a:buNone/>
            </a:pPr>
            <a:endParaRPr lang="en-GB" altLang="en-US" sz="2000" dirty="0"/>
          </a:p>
          <a:p>
            <a:pPr marL="0" indent="0">
              <a:buNone/>
            </a:pPr>
            <a:endParaRPr lang="en-GB" altLang="en-US" sz="2400" dirty="0"/>
          </a:p>
          <a:p>
            <a:pPr marL="0" indent="0">
              <a:buNone/>
            </a:pPr>
            <a:endParaRPr lang="en-GB" altLang="en-US" sz="2400" dirty="0"/>
          </a:p>
          <a:p>
            <a:pPr marL="0" indent="0">
              <a:buFont typeface="Arial" charset="0"/>
              <a:buNone/>
            </a:pPr>
            <a:endParaRPr lang="en-GB" altLang="en-US" sz="2400"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7</a:t>
            </a:fld>
            <a:endParaRPr lang="en-GB" altLang="en-US">
              <a:solidFill>
                <a:schemeClr val="bg1"/>
              </a:solidFill>
            </a:endParaRPr>
          </a:p>
        </p:txBody>
      </p:sp>
      <p:sp>
        <p:nvSpPr>
          <p:cNvPr id="14346" name="Rectangle 2"/>
          <p:cNvSpPr>
            <a:spLocks noChangeArrowheads="1"/>
          </p:cNvSpPr>
          <p:nvPr/>
        </p:nvSpPr>
        <p:spPr bwMode="auto">
          <a:xfrm>
            <a:off x="179388" y="1403350"/>
            <a:ext cx="5526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OASIS</a:t>
            </a:r>
          </a:p>
        </p:txBody>
      </p:sp>
      <p:pic>
        <p:nvPicPr>
          <p:cNvPr id="1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spTree>
    <p:extLst>
      <p:ext uri="{BB962C8B-B14F-4D97-AF65-F5344CB8AC3E}">
        <p14:creationId xmlns:p14="http://schemas.microsoft.com/office/powerpoint/2010/main" val="2838679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8</a:t>
            </a:fld>
            <a:endParaRPr lang="en-GB" altLang="en-US">
              <a:solidFill>
                <a:schemeClr val="bg1"/>
              </a:solidFill>
            </a:endParaRPr>
          </a:p>
        </p:txBody>
      </p:sp>
      <p:sp>
        <p:nvSpPr>
          <p:cNvPr id="14346" name="Rectangle 2"/>
          <p:cNvSpPr>
            <a:spLocks noChangeArrowheads="1"/>
          </p:cNvSpPr>
          <p:nvPr/>
        </p:nvSpPr>
        <p:spPr bwMode="auto">
          <a:xfrm>
            <a:off x="179388" y="1403350"/>
            <a:ext cx="5526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OASIS Images</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357" t="6503" r="16623" b="21389"/>
          <a:stretch/>
        </p:blipFill>
        <p:spPr bwMode="auto">
          <a:xfrm>
            <a:off x="4467580" y="1951990"/>
            <a:ext cx="4546800" cy="3960811"/>
          </a:xfrm>
          <a:prstGeom prst="rect">
            <a:avLst/>
          </a:prstGeom>
          <a:noFill/>
          <a:ln w="9525">
            <a:solidFill>
              <a:schemeClr val="bg1">
                <a:lumMod val="75000"/>
              </a:schemeClr>
            </a:solidFill>
            <a:miter lim="800000"/>
            <a:headEnd/>
            <a:tailEnd/>
          </a:ln>
          <a:effectLst>
            <a:outerShdw blurRad="50800" dist="381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6679" y="2246479"/>
            <a:ext cx="4546800" cy="3936994"/>
          </a:xfrm>
          <a:prstGeom prst="rect">
            <a:avLst/>
          </a:prstGeom>
          <a:ln>
            <a:solidFill>
              <a:schemeClr val="bg1">
                <a:lumMod val="75000"/>
              </a:schemeClr>
            </a:solidFill>
          </a:ln>
          <a:effectLst>
            <a:outerShdw blurRad="50800" dist="38100" dir="5400000" algn="ctr" rotWithShape="0">
              <a:schemeClr val="tx1">
                <a:alpha val="40000"/>
              </a:schemeClr>
            </a:outerShdw>
          </a:effectLst>
        </p:spPr>
      </p:pic>
      <p:sp>
        <p:nvSpPr>
          <p:cNvPr id="16" name="Text Box 3"/>
          <p:cNvSpPr txBox="1">
            <a:spLocks noChangeArrowheads="1"/>
          </p:cNvSpPr>
          <p:nvPr/>
        </p:nvSpPr>
        <p:spPr bwMode="auto">
          <a:xfrm>
            <a:off x="67986" y="1951990"/>
            <a:ext cx="417658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Clr>
                <a:srgbClr val="C00000"/>
              </a:buClr>
            </a:pPr>
            <a:r>
              <a:rPr lang="en-GB" altLang="en-US" sz="1800" dirty="0"/>
              <a:t>An additional part of OASIS  allowing depositors completing an OASIS form to include a set of images from their project</a:t>
            </a:r>
          </a:p>
          <a:p>
            <a:pPr eaLnBrk="1" hangingPunct="1">
              <a:spcBef>
                <a:spcPct val="0"/>
              </a:spcBef>
              <a:buClr>
                <a:srgbClr val="C00000"/>
              </a:buClr>
            </a:pPr>
            <a:r>
              <a:rPr lang="en-GB" altLang="en-US" sz="1800" dirty="0"/>
              <a:t>Uses the ADS-easy system</a:t>
            </a:r>
          </a:p>
          <a:p>
            <a:pPr eaLnBrk="1" hangingPunct="1">
              <a:spcBef>
                <a:spcPct val="0"/>
              </a:spcBef>
              <a:buClr>
                <a:srgbClr val="C00000"/>
              </a:buClr>
            </a:pPr>
            <a:r>
              <a:rPr lang="en-GB" sz="1800" dirty="0"/>
              <a:t>Allows you to upload </a:t>
            </a:r>
            <a:r>
              <a:rPr lang="en-GB" sz="1800" b="1" dirty="0"/>
              <a:t>up to 150 images</a:t>
            </a:r>
            <a:r>
              <a:rPr lang="en-GB" sz="1800" dirty="0"/>
              <a:t> and metadata using the ADS-easy service. </a:t>
            </a:r>
          </a:p>
          <a:p>
            <a:pPr eaLnBrk="1" hangingPunct="1">
              <a:spcBef>
                <a:spcPct val="0"/>
              </a:spcBef>
              <a:buClr>
                <a:srgbClr val="C00000"/>
              </a:buClr>
            </a:pPr>
            <a:r>
              <a:rPr lang="en-GB" sz="1800" dirty="0"/>
              <a:t>Uses the same metadata spreadsheet available through the ADS’ </a:t>
            </a:r>
            <a:r>
              <a:rPr lang="en-GB" sz="1800" dirty="0">
                <a:hlinkClick r:id="rId6"/>
              </a:rPr>
              <a:t>Guidelines for Depositors</a:t>
            </a:r>
            <a:endParaRPr lang="en-GB" sz="1800" dirty="0"/>
          </a:p>
          <a:p>
            <a:pPr eaLnBrk="1" hangingPunct="1">
              <a:spcBef>
                <a:spcPct val="0"/>
              </a:spcBef>
              <a:buClr>
                <a:srgbClr val="C00000"/>
              </a:buClr>
            </a:pPr>
            <a:endParaRPr lang="en-GB" sz="1800" dirty="0"/>
          </a:p>
          <a:p>
            <a:pPr eaLnBrk="1" hangingPunct="1">
              <a:spcBef>
                <a:spcPct val="0"/>
              </a:spcBef>
              <a:buClr>
                <a:srgbClr val="C00000"/>
              </a:buClr>
            </a:pPr>
            <a:r>
              <a:rPr lang="en-GB" sz="1800" dirty="0"/>
              <a:t>A fixed-price service which costs </a:t>
            </a:r>
            <a:r>
              <a:rPr lang="en-GB" sz="1800" b="1" dirty="0"/>
              <a:t>£150+VAT</a:t>
            </a:r>
            <a:r>
              <a:rPr lang="en-GB" sz="1800" dirty="0"/>
              <a:t> per image collection</a:t>
            </a: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6244" y="2627190"/>
            <a:ext cx="4813911" cy="3178073"/>
          </a:xfrm>
          <a:prstGeom prst="rect">
            <a:avLst/>
          </a:prstGeom>
          <a:ln>
            <a:solidFill>
              <a:schemeClr val="bg1">
                <a:lumMod val="75000"/>
              </a:schemeClr>
            </a:solidFill>
          </a:ln>
          <a:effectLst>
            <a:outerShdw blurRad="50800" dist="38100" dir="2700000" algn="ctr" rotWithShape="0">
              <a:schemeClr val="tx1">
                <a:alpha val="40000"/>
              </a:schemeClr>
            </a:outerShdw>
          </a:effectLst>
        </p:spPr>
      </p:pic>
    </p:spTree>
    <p:extLst>
      <p:ext uri="{BB962C8B-B14F-4D97-AF65-F5344CB8AC3E}">
        <p14:creationId xmlns:p14="http://schemas.microsoft.com/office/powerpoint/2010/main" val="3734400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268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 name="Rectangle 6"/>
          <p:cNvSpPr/>
          <p:nvPr/>
        </p:nvSpPr>
        <p:spPr>
          <a:xfrm>
            <a:off x="0" y="6453188"/>
            <a:ext cx="9144000" cy="404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79" name="Date Placeholder 3"/>
          <p:cNvSpPr>
            <a:spLocks noGrp="1"/>
          </p:cNvSpPr>
          <p:nvPr>
            <p:ph type="dt" sz="quarter" idx="10"/>
          </p:nvPr>
        </p:nvSpPr>
        <p:spPr bwMode="auto">
          <a:xfrm>
            <a:off x="457200" y="6453188"/>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0F922E-5977-4051-AE13-173F74820F66}" type="datetime1">
              <a:rPr lang="en-GB" altLang="en-US" smtClean="0">
                <a:solidFill>
                  <a:schemeClr val="bg1"/>
                </a:solidFill>
              </a:rPr>
              <a:pPr fontAlgn="base">
                <a:spcBef>
                  <a:spcPct val="0"/>
                </a:spcBef>
                <a:spcAft>
                  <a:spcPct val="0"/>
                </a:spcAft>
                <a:defRPr/>
              </a:pPr>
              <a:t>20/09/2019</a:t>
            </a:fld>
            <a:endParaRPr lang="en-GB" altLang="en-US">
              <a:solidFill>
                <a:schemeClr val="bg1"/>
              </a:solidFill>
            </a:endParaRPr>
          </a:p>
        </p:txBody>
      </p:sp>
      <p:sp>
        <p:nvSpPr>
          <p:cNvPr id="3080" name="Footer Placeholder 4"/>
          <p:cNvSpPr>
            <a:spLocks noGrp="1"/>
          </p:cNvSpPr>
          <p:nvPr>
            <p:ph type="ftr" sz="quarter" idx="11"/>
          </p:nvPr>
        </p:nvSpPr>
        <p:spPr bwMode="auto">
          <a:xfrm>
            <a:off x="0" y="6453188"/>
            <a:ext cx="9144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GB" altLang="en-US" sz="1800" b="1" dirty="0">
                <a:solidFill>
                  <a:schemeClr val="bg1"/>
                </a:solidFill>
                <a:latin typeface="Arial Narrow" pitchFamily="34" charset="0"/>
              </a:rPr>
              <a:t>http://archaeologydataservice.ac.uk</a:t>
            </a:r>
          </a:p>
        </p:txBody>
      </p:sp>
      <p:sp>
        <p:nvSpPr>
          <p:cNvPr id="3081" name="Slide Number Placeholder 5"/>
          <p:cNvSpPr>
            <a:spLocks noGrp="1"/>
          </p:cNvSpPr>
          <p:nvPr>
            <p:ph type="sldNum" sz="quarter" idx="12"/>
          </p:nvPr>
        </p:nvSpPr>
        <p:spPr bwMode="auto">
          <a:xfrm>
            <a:off x="6553200" y="64484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2FF870-456A-4CD4-BDDB-F08A7B6829FD}" type="slidenum">
              <a:rPr lang="en-GB" altLang="en-US" smtClean="0">
                <a:solidFill>
                  <a:schemeClr val="bg1"/>
                </a:solidFill>
              </a:rPr>
              <a:pPr fontAlgn="base">
                <a:spcBef>
                  <a:spcPct val="0"/>
                </a:spcBef>
                <a:spcAft>
                  <a:spcPct val="0"/>
                </a:spcAft>
                <a:defRPr/>
              </a:pPr>
              <a:t>9</a:t>
            </a:fld>
            <a:endParaRPr lang="en-GB" altLang="en-US">
              <a:solidFill>
                <a:schemeClr val="bg1"/>
              </a:solidFill>
            </a:endParaRPr>
          </a:p>
        </p:txBody>
      </p:sp>
      <p:sp>
        <p:nvSpPr>
          <p:cNvPr id="14346" name="Rectangle 2"/>
          <p:cNvSpPr>
            <a:spLocks noChangeArrowheads="1"/>
          </p:cNvSpPr>
          <p:nvPr/>
        </p:nvSpPr>
        <p:spPr bwMode="auto">
          <a:xfrm>
            <a:off x="179388" y="1403350"/>
            <a:ext cx="5526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C00000"/>
              </a:buClr>
              <a:buFontTx/>
              <a:buNone/>
            </a:pPr>
            <a:r>
              <a:rPr lang="en-GB" altLang="en-US" sz="2800" dirty="0">
                <a:solidFill>
                  <a:schemeClr val="tx2"/>
                </a:solidFill>
              </a:rPr>
              <a:t>ADS-easy</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515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0" y="109538"/>
            <a:ext cx="9144000" cy="94297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altLang="en-US" sz="2800" dirty="0">
                <a:solidFill>
                  <a:schemeClr val="bg1"/>
                </a:solidFill>
                <a:latin typeface="Arial Narrow" pitchFamily="34" charset="0"/>
                <a:ea typeface="ＭＳ Ｐゴシック" pitchFamily="34" charset="-128"/>
              </a:rPr>
              <a:t>Deposition: </a:t>
            </a:r>
          </a:p>
          <a:p>
            <a:pPr algn="r"/>
            <a:r>
              <a:rPr lang="en-GB" altLang="en-US" sz="2800" dirty="0">
                <a:solidFill>
                  <a:schemeClr val="bg1"/>
                </a:solidFill>
                <a:latin typeface="Arial Narrow" pitchFamily="34" charset="0"/>
                <a:ea typeface="ＭＳ Ｐゴシック" pitchFamily="34" charset="-128"/>
              </a:rPr>
              <a:t>costing, best practice and practical advice</a:t>
            </a:r>
            <a:endParaRPr lang="en-US" altLang="en-US" sz="2800" dirty="0">
              <a:solidFill>
                <a:schemeClr val="bg1"/>
              </a:solidFill>
              <a:latin typeface="Arial Narrow" pitchFamily="34" charset="0"/>
              <a:ea typeface="ＭＳ Ｐゴシック" pitchFamily="34" charset="-128"/>
            </a:endParaRPr>
          </a:p>
        </p:txBody>
      </p:sp>
      <p:pic>
        <p:nvPicPr>
          <p:cNvPr id="15"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936574"/>
            <a:ext cx="2847264"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8"/>
          <p:cNvSpPr txBox="1">
            <a:spLocks/>
          </p:cNvSpPr>
          <p:nvPr/>
        </p:nvSpPr>
        <p:spPr bwMode="auto">
          <a:xfrm>
            <a:off x="3203848" y="1377950"/>
            <a:ext cx="5832648" cy="504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fontAlgn="auto" hangingPunct="1">
              <a:spcAft>
                <a:spcPts val="0"/>
              </a:spcAft>
              <a:buClr>
                <a:srgbClr val="C00000"/>
              </a:buClr>
              <a:buNone/>
              <a:defRPr/>
            </a:pPr>
            <a:r>
              <a:rPr lang="en-GB" sz="1800" dirty="0"/>
              <a:t>Used for small/medium archives:</a:t>
            </a:r>
          </a:p>
          <a:p>
            <a:pPr eaLnBrk="1" fontAlgn="auto" hangingPunct="1">
              <a:spcAft>
                <a:spcPts val="0"/>
              </a:spcAft>
              <a:buClr>
                <a:srgbClr val="C00000"/>
              </a:buClr>
              <a:defRPr/>
            </a:pPr>
            <a:r>
              <a:rPr lang="en-GB" sz="1800" dirty="0"/>
              <a:t>depositions that include certain data types (</a:t>
            </a:r>
            <a:r>
              <a:rPr lang="en-GB" sz="1800" b="1" dirty="0"/>
              <a:t>but not all the data types that the ADS accepts</a:t>
            </a:r>
            <a:r>
              <a:rPr lang="en-GB" sz="1800" dirty="0"/>
              <a:t>)</a:t>
            </a:r>
          </a:p>
          <a:p>
            <a:pPr lvl="1" eaLnBrk="1" fontAlgn="auto" hangingPunct="1">
              <a:spcAft>
                <a:spcPts val="0"/>
              </a:spcAft>
              <a:buClr>
                <a:srgbClr val="C00000"/>
              </a:buClr>
              <a:defRPr/>
            </a:pPr>
            <a:r>
              <a:rPr lang="en-GB" sz="1600" dirty="0"/>
              <a:t>databases</a:t>
            </a:r>
          </a:p>
          <a:p>
            <a:pPr lvl="1" eaLnBrk="1" fontAlgn="auto" hangingPunct="1">
              <a:spcAft>
                <a:spcPts val="0"/>
              </a:spcAft>
              <a:buClr>
                <a:srgbClr val="C00000"/>
              </a:buClr>
              <a:defRPr/>
            </a:pPr>
            <a:r>
              <a:rPr lang="en-GB" sz="1600" dirty="0"/>
              <a:t>documents and reports</a:t>
            </a:r>
          </a:p>
          <a:p>
            <a:pPr lvl="1" eaLnBrk="1" fontAlgn="auto" hangingPunct="1">
              <a:spcAft>
                <a:spcPts val="0"/>
              </a:spcAft>
              <a:buClr>
                <a:srgbClr val="C00000"/>
              </a:buClr>
              <a:defRPr/>
            </a:pPr>
            <a:r>
              <a:rPr lang="en-GB" sz="1600" dirty="0"/>
              <a:t>Geophysics</a:t>
            </a:r>
          </a:p>
          <a:p>
            <a:pPr lvl="1" eaLnBrk="1" fontAlgn="auto" hangingPunct="1">
              <a:spcAft>
                <a:spcPts val="0"/>
              </a:spcAft>
              <a:buClr>
                <a:srgbClr val="C00000"/>
              </a:buClr>
              <a:defRPr/>
            </a:pPr>
            <a:r>
              <a:rPr lang="en-GB" sz="1600" dirty="0"/>
              <a:t>GIS</a:t>
            </a:r>
          </a:p>
          <a:p>
            <a:pPr lvl="1" eaLnBrk="1" fontAlgn="auto" hangingPunct="1">
              <a:spcAft>
                <a:spcPts val="0"/>
              </a:spcAft>
              <a:buClr>
                <a:srgbClr val="C00000"/>
              </a:buClr>
              <a:defRPr/>
            </a:pPr>
            <a:r>
              <a:rPr lang="en-GB" sz="1600" dirty="0"/>
              <a:t>maps and plans</a:t>
            </a:r>
          </a:p>
          <a:p>
            <a:pPr lvl="1" eaLnBrk="1" fontAlgn="auto" hangingPunct="1">
              <a:spcAft>
                <a:spcPts val="0"/>
              </a:spcAft>
              <a:buClr>
                <a:srgbClr val="C00000"/>
              </a:buClr>
              <a:defRPr/>
            </a:pPr>
            <a:r>
              <a:rPr lang="en-GB" sz="1600" dirty="0"/>
              <a:t>photographs and images </a:t>
            </a:r>
          </a:p>
          <a:p>
            <a:pPr lvl="1" eaLnBrk="1" fontAlgn="auto" hangingPunct="1">
              <a:spcAft>
                <a:spcPts val="0"/>
              </a:spcAft>
              <a:buClr>
                <a:srgbClr val="C00000"/>
              </a:buClr>
              <a:defRPr/>
            </a:pPr>
            <a:r>
              <a:rPr lang="en-GB" sz="1600" dirty="0"/>
              <a:t>spreadsheets</a:t>
            </a:r>
          </a:p>
          <a:p>
            <a:pPr eaLnBrk="1" fontAlgn="auto" hangingPunct="1">
              <a:spcAft>
                <a:spcPts val="0"/>
              </a:spcAft>
              <a:buClr>
                <a:srgbClr val="C00000"/>
              </a:buClr>
              <a:defRPr/>
            </a:pPr>
            <a:r>
              <a:rPr lang="en-GB" sz="1800" dirty="0"/>
              <a:t>files found in the </a:t>
            </a:r>
            <a:r>
              <a:rPr lang="en-GB" sz="1800" dirty="0">
                <a:hlinkClick r:id="rId5"/>
              </a:rPr>
              <a:t>list of accepted formats</a:t>
            </a:r>
            <a:endParaRPr lang="en-GB" sz="1800" dirty="0"/>
          </a:p>
          <a:p>
            <a:pPr eaLnBrk="1" fontAlgn="auto" hangingPunct="1">
              <a:spcAft>
                <a:spcPts val="0"/>
              </a:spcAft>
              <a:buClr>
                <a:srgbClr val="C00000"/>
              </a:buClr>
              <a:defRPr/>
            </a:pPr>
            <a:r>
              <a:rPr lang="en-GB" sz="1800" dirty="0"/>
              <a:t>files with a </a:t>
            </a:r>
            <a:r>
              <a:rPr lang="en-GB" sz="1800" b="1" dirty="0"/>
              <a:t>maximum size of 100MB</a:t>
            </a:r>
          </a:p>
          <a:p>
            <a:pPr eaLnBrk="1" fontAlgn="auto" hangingPunct="1">
              <a:spcAft>
                <a:spcPts val="0"/>
              </a:spcAft>
              <a:buClr>
                <a:srgbClr val="C00000"/>
              </a:buClr>
              <a:defRPr/>
            </a:pPr>
            <a:r>
              <a:rPr lang="en-GB" sz="1800" dirty="0"/>
              <a:t>deposits with a </a:t>
            </a:r>
            <a:r>
              <a:rPr lang="en-GB" sz="1800" b="1" dirty="0"/>
              <a:t>maximum of 1000 files</a:t>
            </a:r>
          </a:p>
          <a:p>
            <a:pPr eaLnBrk="1" fontAlgn="auto" hangingPunct="1">
              <a:spcAft>
                <a:spcPts val="0"/>
              </a:spcAft>
              <a:buClr>
                <a:srgbClr val="C00000"/>
              </a:buClr>
              <a:defRPr/>
            </a:pPr>
            <a:r>
              <a:rPr lang="en-GB" sz="1800" dirty="0"/>
              <a:t>a </a:t>
            </a:r>
            <a:r>
              <a:rPr lang="en-GB" sz="1800" b="1" dirty="0"/>
              <a:t>geophysical survey of less than 50Ha</a:t>
            </a:r>
          </a:p>
          <a:p>
            <a:pPr marL="0" indent="0" eaLnBrk="1" fontAlgn="auto" hangingPunct="1">
              <a:spcAft>
                <a:spcPts val="0"/>
              </a:spcAft>
              <a:buClr>
                <a:srgbClr val="C00000"/>
              </a:buClr>
              <a:buNone/>
              <a:defRPr/>
            </a:pPr>
            <a:endParaRPr lang="en-GB" sz="1800" b="1" dirty="0"/>
          </a:p>
          <a:p>
            <a:pPr marL="0" indent="0" eaLnBrk="1" fontAlgn="auto" hangingPunct="1">
              <a:spcAft>
                <a:spcPts val="0"/>
              </a:spcAft>
              <a:buClr>
                <a:srgbClr val="C00000"/>
              </a:buClr>
              <a:buNone/>
              <a:defRPr/>
            </a:pPr>
            <a:r>
              <a:rPr lang="en-GB" sz="1800" b="1" dirty="0"/>
              <a:t>Take a look: </a:t>
            </a:r>
            <a:r>
              <a:rPr lang="en-GB" sz="1800" dirty="0">
                <a:solidFill>
                  <a:srgbClr val="4E8975"/>
                </a:solidFill>
                <a:hlinkClick r:id="rId6"/>
              </a:rPr>
              <a:t>https://archaeologydataservice.ac.uk/easy/</a:t>
            </a:r>
            <a:endParaRPr lang="en-GB" sz="1800" dirty="0">
              <a:solidFill>
                <a:srgbClr val="4E8975"/>
              </a:solidFill>
            </a:endParaRPr>
          </a:p>
        </p:txBody>
      </p:sp>
    </p:spTree>
    <p:extLst>
      <p:ext uri="{BB962C8B-B14F-4D97-AF65-F5344CB8AC3E}">
        <p14:creationId xmlns:p14="http://schemas.microsoft.com/office/powerpoint/2010/main" val="542119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6171</TotalTime>
  <Words>3520</Words>
  <Application>Microsoft Office PowerPoint</Application>
  <PresentationFormat>On-screen Show (4:3)</PresentationFormat>
  <Paragraphs>667</Paragraphs>
  <Slides>46</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ＭＳ Ｐゴシック</vt:lpstr>
      <vt:lpstr>Arial</vt:lpstr>
      <vt:lpstr>Arial Narrow</vt:lpstr>
      <vt:lpstr>Calibri</vt:lpstr>
      <vt:lpstr>Gill Sans</vt:lpstr>
      <vt:lpstr>ヒラギノ角ゴ ProN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 Moore</dc:creator>
  <cp:lastModifiedBy>Ray Moore</cp:lastModifiedBy>
  <cp:revision>218</cp:revision>
  <cp:lastPrinted>2016-04-09T15:39:58Z</cp:lastPrinted>
  <dcterms:created xsi:type="dcterms:W3CDTF">2014-01-17T12:22:58Z</dcterms:created>
  <dcterms:modified xsi:type="dcterms:W3CDTF">2019-09-20T12:24:16Z</dcterms:modified>
</cp:coreProperties>
</file>